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71" r:id="rId11"/>
    <p:sldId id="265" r:id="rId12"/>
    <p:sldId id="266" r:id="rId13"/>
    <p:sldId id="272" r:id="rId14"/>
    <p:sldId id="273" r:id="rId15"/>
    <p:sldId id="274" r:id="rId16"/>
    <p:sldId id="267" r:id="rId17"/>
    <p:sldId id="268" r:id="rId18"/>
    <p:sldId id="269" r:id="rId19"/>
    <p:sldId id="27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602F0BA-73B8-4699-BB5D-506A0C1BAC6E}" type="datetimeFigureOut">
              <a:rPr lang="ru-RU" smtClean="0"/>
              <a:t>01.03.2021</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995372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02F0BA-73B8-4699-BB5D-506A0C1BAC6E}" type="datetimeFigureOut">
              <a:rPr lang="ru-RU" smtClean="0"/>
              <a:t>01.03.2021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1690683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02F0BA-73B8-4699-BB5D-506A0C1BAC6E}" type="datetimeFigureOut">
              <a:rPr lang="ru-RU" smtClean="0"/>
              <a:t>01.03.2021</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3B1E986-A423-487C-9337-42B82FE3929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6816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1602F0BA-73B8-4699-BB5D-506A0C1BAC6E}" type="datetimeFigureOut">
              <a:rPr lang="ru-RU" smtClean="0"/>
              <a:t>01.03.2021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226001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1602F0BA-73B8-4699-BB5D-506A0C1BAC6E}" type="datetimeFigureOut">
              <a:rPr lang="ru-RU" smtClean="0"/>
              <a:t>01.03.2021</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B1E986-A423-487C-9337-42B82FE3929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18219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1602F0BA-73B8-4699-BB5D-506A0C1BAC6E}" type="datetimeFigureOut">
              <a:rPr lang="ru-RU" smtClean="0"/>
              <a:t>01.03.2021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2047508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602F0BA-73B8-4699-BB5D-506A0C1BAC6E}" type="datetimeFigureOut">
              <a:rPr lang="ru-RU" smtClean="0"/>
              <a:t>01.03.2021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3971777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602F0BA-73B8-4699-BB5D-506A0C1BAC6E}" type="datetimeFigureOut">
              <a:rPr lang="ru-RU" smtClean="0"/>
              <a:t>01.03.2021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1461799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602F0BA-73B8-4699-BB5D-506A0C1BAC6E}" type="datetimeFigureOut">
              <a:rPr lang="ru-RU" smtClean="0"/>
              <a:t>01.03.2021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3331840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02F0BA-73B8-4699-BB5D-506A0C1BAC6E}" type="datetimeFigureOut">
              <a:rPr lang="ru-RU" smtClean="0"/>
              <a:t>01.03.2021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320267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602F0BA-73B8-4699-BB5D-506A0C1BAC6E}" type="datetimeFigureOut">
              <a:rPr lang="ru-RU" smtClean="0"/>
              <a:t>01.03.2021</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359725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602F0BA-73B8-4699-BB5D-506A0C1BAC6E}" type="datetimeFigureOut">
              <a:rPr lang="ru-RU" smtClean="0"/>
              <a:t>01.03.2021</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821113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602F0BA-73B8-4699-BB5D-506A0C1BAC6E}" type="datetimeFigureOut">
              <a:rPr lang="ru-RU" smtClean="0"/>
              <a:t>01.03.2021</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2356765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02F0BA-73B8-4699-BB5D-506A0C1BAC6E}" type="datetimeFigureOut">
              <a:rPr lang="ru-RU" smtClean="0"/>
              <a:t>01.03.2021</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2702504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602F0BA-73B8-4699-BB5D-506A0C1BAC6E}" type="datetimeFigureOut">
              <a:rPr lang="ru-RU" smtClean="0"/>
              <a:t>01.03.2021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1137825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602F0BA-73B8-4699-BB5D-506A0C1BAC6E}" type="datetimeFigureOut">
              <a:rPr lang="ru-RU" smtClean="0"/>
              <a:t>01.03.2021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3B1E986-A423-487C-9337-42B82FE3929A}" type="slidenum">
              <a:rPr lang="ru-RU" smtClean="0"/>
              <a:t>‹#›</a:t>
            </a:fld>
            <a:endParaRPr lang="ru-RU"/>
          </a:p>
        </p:txBody>
      </p:sp>
    </p:spTree>
    <p:extLst>
      <p:ext uri="{BB962C8B-B14F-4D97-AF65-F5344CB8AC3E}">
        <p14:creationId xmlns:p14="http://schemas.microsoft.com/office/powerpoint/2010/main" val="306623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602F0BA-73B8-4699-BB5D-506A0C1BAC6E}" type="datetimeFigureOut">
              <a:rPr lang="ru-RU" smtClean="0"/>
              <a:t>01.03.2021</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3B1E986-A423-487C-9337-42B82FE3929A}" type="slidenum">
              <a:rPr lang="ru-RU" smtClean="0"/>
              <a:t>‹#›</a:t>
            </a:fld>
            <a:endParaRPr lang="ru-RU"/>
          </a:p>
        </p:txBody>
      </p:sp>
    </p:spTree>
    <p:extLst>
      <p:ext uri="{BB962C8B-B14F-4D97-AF65-F5344CB8AC3E}">
        <p14:creationId xmlns:p14="http://schemas.microsoft.com/office/powerpoint/2010/main" val="41223581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F47725-AB5E-478D-BFF8-92D38269C63D}"/>
              </a:ext>
            </a:extLst>
          </p:cNvPr>
          <p:cNvSpPr txBox="1"/>
          <p:nvPr/>
        </p:nvSpPr>
        <p:spPr>
          <a:xfrm>
            <a:off x="1645920" y="2194560"/>
            <a:ext cx="9945859" cy="1569660"/>
          </a:xfrm>
          <a:prstGeom prst="rect">
            <a:avLst/>
          </a:prstGeom>
          <a:noFill/>
        </p:spPr>
        <p:txBody>
          <a:bodyPr wrap="square" rtlCol="0">
            <a:spAutoFit/>
          </a:bodyPr>
          <a:lstStyle/>
          <a:p>
            <a:pPr algn="ctr"/>
            <a:r>
              <a:rPr lang="kk-KZ" sz="4800" dirty="0">
                <a:solidFill>
                  <a:srgbClr val="7030A0"/>
                </a:solidFill>
                <a:effectLst>
                  <a:reflection blurRad="6350" stA="55000" endA="50" endPos="85000" dist="29997" dir="5400000" sy="-100000" algn="bl" rotWithShape="0"/>
                </a:effectLst>
                <a:latin typeface="Times New Roman" panose="02020603050405020304" pitchFamily="18" charset="0"/>
                <a:cs typeface="Times New Roman" panose="02020603050405020304" pitchFamily="18" charset="0"/>
              </a:rPr>
              <a:t>Мезенхималық бағаналы </a:t>
            </a:r>
          </a:p>
          <a:p>
            <a:pPr algn="ctr"/>
            <a:r>
              <a:rPr lang="kk-KZ" sz="4800" dirty="0">
                <a:solidFill>
                  <a:srgbClr val="7030A0"/>
                </a:solidFill>
                <a:effectLst>
                  <a:reflection blurRad="6350" stA="55000" endA="50" endPos="85000" dist="29997" dir="5400000" sy="-100000" algn="bl" rotWithShape="0"/>
                </a:effectLst>
                <a:latin typeface="Times New Roman" panose="02020603050405020304" pitchFamily="18" charset="0"/>
                <a:cs typeface="Times New Roman" panose="02020603050405020304" pitchFamily="18" charset="0"/>
              </a:rPr>
              <a:t>жасушалар</a:t>
            </a:r>
            <a:endParaRPr lang="ru-RU" sz="4800" dirty="0">
              <a:solidFill>
                <a:srgbClr val="7030A0"/>
              </a:solidFill>
              <a:effectLst>
                <a:reflection blurRad="6350" stA="55000" endA="50" endPos="85000" dist="29997" dir="5400000" sy="-10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0487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1" name="Freeform 11">
            <a:extLst>
              <a:ext uri="{FF2B5EF4-FFF2-40B4-BE49-F238E27FC236}">
                <a16:creationId xmlns:a16="http://schemas.microsoft.com/office/drawing/2014/main" id="{7E1C44A2-4B37-4B14-B90B-368A88D05E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2" name="Рисунок 1">
            <a:extLst>
              <a:ext uri="{FF2B5EF4-FFF2-40B4-BE49-F238E27FC236}">
                <a16:creationId xmlns:a16="http://schemas.microsoft.com/office/drawing/2014/main" id="{DAD73D96-CF33-444C-B771-F9D08D152BD5}"/>
              </a:ext>
            </a:extLst>
          </p:cNvPr>
          <p:cNvPicPr>
            <a:picLocks noChangeAspect="1"/>
          </p:cNvPicPr>
          <p:nvPr/>
        </p:nvPicPr>
        <p:blipFill rotWithShape="1">
          <a:blip r:embed="rId2"/>
          <a:srcRect t="5410" r="2" b="11613"/>
          <a:stretch/>
        </p:blipFill>
        <p:spPr>
          <a:xfrm>
            <a:off x="2589211" y="643467"/>
            <a:ext cx="8951825" cy="5571066"/>
          </a:xfrm>
          <a:prstGeom prst="rect">
            <a:avLst/>
          </a:prstGeom>
        </p:spPr>
      </p:pic>
    </p:spTree>
    <p:extLst>
      <p:ext uri="{BB962C8B-B14F-4D97-AF65-F5344CB8AC3E}">
        <p14:creationId xmlns:p14="http://schemas.microsoft.com/office/powerpoint/2010/main" val="149957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BB79EB-F77D-4E2A-812B-A899A2620203}"/>
              </a:ext>
            </a:extLst>
          </p:cNvPr>
          <p:cNvSpPr txBox="1"/>
          <p:nvPr/>
        </p:nvSpPr>
        <p:spPr>
          <a:xfrm>
            <a:off x="2008162" y="640143"/>
            <a:ext cx="6098344" cy="5940088"/>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Эпителий </a:t>
            </a:r>
            <a:r>
              <a:rPr lang="ru-RU" sz="2000" dirty="0" err="1">
                <a:latin typeface="Times New Roman" panose="02020603050405020304" pitchFamily="18" charset="0"/>
                <a:cs typeface="Times New Roman" panose="02020603050405020304" pitchFamily="18" charset="0"/>
              </a:rPr>
              <a:t>жасушаларының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пішіні</a:t>
            </a:r>
            <a:r>
              <a:rPr lang="ru-RU" sz="2000" dirty="0">
                <a:latin typeface="Times New Roman" panose="02020603050405020304" pitchFamily="18" charset="0"/>
                <a:cs typeface="Times New Roman" panose="02020603050405020304" pitchFamily="18" charset="0"/>
              </a:rPr>
              <a:t> бар,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сквамуалды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кубоидалды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бағаналы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Сквамуалды</a:t>
            </a:r>
            <a:r>
              <a:rPr lang="ru-RU" sz="2000" dirty="0">
                <a:latin typeface="Times New Roman" panose="02020603050405020304" pitchFamily="18" charset="0"/>
                <a:cs typeface="Times New Roman" panose="02020603050405020304" pitchFamily="18" charset="0"/>
              </a:rPr>
              <a:t> 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тегіс</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кубоидты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ені</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биіктігі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Бағаналы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ұяшықтар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ұзынырақ</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бірнеше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функцияларды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орындайды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қорғалуын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қамтамасыз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патогендік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микроорганизмдер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басқа</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зиянды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әсерлерге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тосқауыл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сіңіреді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сіңіреді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өтуіне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береді</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эпителиальды-мезенхималық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ауысу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аталатын</a:t>
            </a:r>
            <a:r>
              <a:rPr lang="ru-RU" sz="2000" dirty="0">
                <a:latin typeface="Times New Roman" panose="02020603050405020304" pitchFamily="18" charset="0"/>
                <a:cs typeface="Times New Roman" panose="02020603050405020304" pitchFamily="18" charset="0"/>
              </a:rPr>
              <a:t> процесс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эмбриондағы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тіндердің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айналады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Қарама-қарсы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ауысу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қайталама</a:t>
            </a:r>
            <a:r>
              <a:rPr lang="ru-RU" sz="2000" dirty="0">
                <a:latin typeface="Times New Roman" panose="02020603050405020304" pitchFamily="18" charset="0"/>
                <a:cs typeface="Times New Roman" panose="02020603050405020304" pitchFamily="18" charset="0"/>
              </a:rPr>
              <a:t> 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синтезделгенде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90200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D25866-F15D-40A4-AEC5-47C044637AB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2" name="Group 21">
            <a:extLst>
              <a:ext uri="{FF2B5EF4-FFF2-40B4-BE49-F238E27FC236}">
                <a16:creationId xmlns:a16="http://schemas.microsoft.com/office/drawing/2014/main" id="{0C4A17ED-96AA-44A6-A050-E1A7A1CDD9E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3"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4"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5"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6"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7"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8"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9"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0"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1"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2"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3"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4"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6" name="Rectangle 35">
            <a:extLst>
              <a:ext uri="{FF2B5EF4-FFF2-40B4-BE49-F238E27FC236}">
                <a16:creationId xmlns:a16="http://schemas.microsoft.com/office/drawing/2014/main" id="{CE6C63DC-BAE4-42B6-8FDF-F6467C2D2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0" name="Rectangle 39">
            <a:extLst>
              <a:ext uri="{FF2B5EF4-FFF2-40B4-BE49-F238E27FC236}">
                <a16:creationId xmlns:a16="http://schemas.microsoft.com/office/drawing/2014/main" id="{0B0685DC-0CEE-482C-8A89-7A85EECA3D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31628A5-06CF-426B-948A-59ED234C9D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TextBox 2">
            <a:extLst>
              <a:ext uri="{FF2B5EF4-FFF2-40B4-BE49-F238E27FC236}">
                <a16:creationId xmlns:a16="http://schemas.microsoft.com/office/drawing/2014/main" id="{81A27EE2-B660-4889-B714-8EAD07C271D4}"/>
              </a:ext>
            </a:extLst>
          </p:cNvPr>
          <p:cNvSpPr txBox="1"/>
          <p:nvPr/>
        </p:nvSpPr>
        <p:spPr>
          <a:xfrm>
            <a:off x="1101554" y="685800"/>
            <a:ext cx="5970162" cy="5225422"/>
          </a:xfrm>
          <a:prstGeom prst="rect">
            <a:avLst/>
          </a:prstGeom>
        </p:spPr>
        <p:txBody>
          <a:bodyPr vert="horz" lIns="91440" tIns="45720" rIns="91440" bIns="45720" rtlCol="0" anchor="ctr">
            <a:normAutofit/>
          </a:bodyPr>
          <a:lstStyle/>
          <a:p>
            <a:pPr>
              <a:lnSpc>
                <a:spcPct val="90000"/>
              </a:lnSpc>
              <a:spcBef>
                <a:spcPts val="1000"/>
              </a:spcBef>
              <a:buClr>
                <a:schemeClr val="accent1"/>
              </a:buClr>
              <a:buFont typeface="Wingdings 3" charset="2"/>
              <a:buChar char=""/>
            </a:pPr>
            <a:r>
              <a:rPr lang="en-US" sz="1700">
                <a:solidFill>
                  <a:schemeClr val="tx1">
                    <a:lumMod val="75000"/>
                    <a:lumOff val="25000"/>
                  </a:schemeClr>
                </a:solidFill>
              </a:rPr>
              <a:t>Мезенхималық жасушалар дегеніміз не?</a:t>
            </a:r>
          </a:p>
          <a:p>
            <a:pPr>
              <a:lnSpc>
                <a:spcPct val="90000"/>
              </a:lnSpc>
              <a:spcBef>
                <a:spcPts val="1000"/>
              </a:spcBef>
              <a:buClr>
                <a:schemeClr val="accent1"/>
              </a:buClr>
              <a:buFont typeface="Wingdings 3" charset="2"/>
              <a:buChar char=""/>
            </a:pPr>
            <a:endParaRPr lang="en-US" sz="1700">
              <a:solidFill>
                <a:schemeClr val="tx1">
                  <a:lumMod val="75000"/>
                  <a:lumOff val="25000"/>
                </a:schemeClr>
              </a:solidFill>
            </a:endParaRPr>
          </a:p>
          <a:p>
            <a:pPr>
              <a:lnSpc>
                <a:spcPct val="90000"/>
              </a:lnSpc>
              <a:spcBef>
                <a:spcPts val="1000"/>
              </a:spcBef>
              <a:buClr>
                <a:schemeClr val="accent1"/>
              </a:buClr>
              <a:buFont typeface="Wingdings 3" charset="2"/>
              <a:buChar char=""/>
            </a:pPr>
            <a:r>
              <a:rPr lang="en-US" sz="1700">
                <a:solidFill>
                  <a:schemeClr val="tx1">
                    <a:lumMod val="75000"/>
                    <a:lumOff val="25000"/>
                  </a:schemeClr>
                </a:solidFill>
              </a:rPr>
              <a:t>Мезенхималық жасушалар - ұқсас морфологиясы мен қызметі бар жасушалар тобы. Бұл жасушалар мезенхималық ұлпаны құрайды. Бұл гаструладағы барлық үш микробтардың дәнекер тіні. Мезенхималық бағаналы жасушалар бірнеше жетілген жасушаларға бөлінеді. Демек, бұл жасушалар мультипотентті бағаналы жасушалар болып саналады. Бұл жасушалар жасушаларға айналады, олар ересек адамда дәнекер тіндерін, шеміршекті, май тінін, лимфа тінін және сүйек тіндерін жасау үшін қажет. Месенхималық бағаналы жасушалар фузиформалды немесе стелаттық жасушалар болып табылады және эктодерма мен жас эмбрионның эндодермасы арасында мезодерма аймағында орналасқан. Мезенхималық жасушалардың көпшілігі мезодермадан шығады.</a:t>
            </a:r>
          </a:p>
        </p:txBody>
      </p:sp>
      <p:cxnSp>
        <p:nvCxnSpPr>
          <p:cNvPr id="44" name="Straight Connector 43">
            <a:extLst>
              <a:ext uri="{FF2B5EF4-FFF2-40B4-BE49-F238E27FC236}">
                <a16:creationId xmlns:a16="http://schemas.microsoft.com/office/drawing/2014/main" id="{2D902729-F83B-46AA-B572-057BD32A699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6041" y="1871831"/>
            <a:ext cx="0" cy="3200400"/>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4429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612726-6AD2-4BFC-B44A-BA092E156C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4B9C2C-FD52-48EF-8BDE-720C5030FE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37129"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1">
            <a:extLst>
              <a:ext uri="{FF2B5EF4-FFF2-40B4-BE49-F238E27FC236}">
                <a16:creationId xmlns:a16="http://schemas.microsoft.com/office/drawing/2014/main" id="{A1DE0485-65C8-4D95-9B34-C55884FC27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2" name="Рисунок 1">
            <a:extLst>
              <a:ext uri="{FF2B5EF4-FFF2-40B4-BE49-F238E27FC236}">
                <a16:creationId xmlns:a16="http://schemas.microsoft.com/office/drawing/2014/main" id="{4105619D-8385-4397-B8D4-594C42E2250D}"/>
              </a:ext>
            </a:extLst>
          </p:cNvPr>
          <p:cNvPicPr>
            <a:picLocks noChangeAspect="1"/>
          </p:cNvPicPr>
          <p:nvPr/>
        </p:nvPicPr>
        <p:blipFill>
          <a:blip r:embed="rId2"/>
          <a:stretch>
            <a:fillRect/>
          </a:stretch>
        </p:blipFill>
        <p:spPr>
          <a:xfrm>
            <a:off x="3579317" y="640080"/>
            <a:ext cx="7003697" cy="5252773"/>
          </a:xfrm>
          <a:prstGeom prst="rect">
            <a:avLst/>
          </a:prstGeom>
        </p:spPr>
      </p:pic>
    </p:spTree>
    <p:extLst>
      <p:ext uri="{BB962C8B-B14F-4D97-AF65-F5344CB8AC3E}">
        <p14:creationId xmlns:p14="http://schemas.microsoft.com/office/powerpoint/2010/main" val="1793354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C691490-9969-4BFB-A1BC-F16B5FB88D05}"/>
              </a:ext>
            </a:extLst>
          </p:cNvPr>
          <p:cNvPicPr>
            <a:picLocks noChangeAspect="1"/>
          </p:cNvPicPr>
          <p:nvPr/>
        </p:nvPicPr>
        <p:blipFill rotWithShape="1">
          <a:blip r:embed="rId2"/>
          <a:srcRect/>
          <a:stretch/>
        </p:blipFill>
        <p:spPr>
          <a:xfrm>
            <a:off x="0" y="0"/>
            <a:ext cx="12192000" cy="6858000"/>
          </a:xfrm>
          <a:prstGeom prst="rect">
            <a:avLst/>
          </a:prstGeom>
        </p:spPr>
      </p:pic>
    </p:spTree>
    <p:extLst>
      <p:ext uri="{BB962C8B-B14F-4D97-AF65-F5344CB8AC3E}">
        <p14:creationId xmlns:p14="http://schemas.microsoft.com/office/powerpoint/2010/main" val="645040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520B72-94C4-4ABB-AC64-A3382705BE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E4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A64CBFD-D6E8-4E6A-8F66-1948BED331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Рисунок 1">
            <a:extLst>
              <a:ext uri="{FF2B5EF4-FFF2-40B4-BE49-F238E27FC236}">
                <a16:creationId xmlns:a16="http://schemas.microsoft.com/office/drawing/2014/main" id="{FF4F0CE2-9803-4497-B702-B19F919A5B5B}"/>
              </a:ext>
            </a:extLst>
          </p:cNvPr>
          <p:cNvPicPr>
            <a:picLocks noChangeAspect="1"/>
          </p:cNvPicPr>
          <p:nvPr/>
        </p:nvPicPr>
        <p:blipFill>
          <a:blip r:embed="rId2"/>
          <a:stretch>
            <a:fillRect/>
          </a:stretch>
        </p:blipFill>
        <p:spPr>
          <a:xfrm>
            <a:off x="1008270" y="643467"/>
            <a:ext cx="10175459" cy="5571066"/>
          </a:xfrm>
          <a:prstGeom prst="rect">
            <a:avLst/>
          </a:prstGeom>
        </p:spPr>
      </p:pic>
    </p:spTree>
    <p:extLst>
      <p:ext uri="{BB962C8B-B14F-4D97-AF65-F5344CB8AC3E}">
        <p14:creationId xmlns:p14="http://schemas.microsoft.com/office/powerpoint/2010/main" val="4046497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2BF700-D59E-49A8-AE0A-53A3829BDFC5}"/>
              </a:ext>
            </a:extLst>
          </p:cNvPr>
          <p:cNvSpPr txBox="1"/>
          <p:nvPr/>
        </p:nvSpPr>
        <p:spPr>
          <a:xfrm>
            <a:off x="1825284" y="612844"/>
            <a:ext cx="9808698" cy="5632311"/>
          </a:xfrm>
          <a:prstGeom prst="rect">
            <a:avLst/>
          </a:prstGeom>
          <a:noFill/>
        </p:spPr>
        <p:txBody>
          <a:bodyPr wrap="square">
            <a:spAutoFit/>
          </a:bodyPr>
          <a:lstStyle/>
          <a:p>
            <a:pPr algn="just"/>
            <a:r>
              <a:rPr lang="ru-RU" sz="2400" dirty="0">
                <a:latin typeface="Times New Roman" panose="02020603050405020304" pitchFamily="18" charset="0"/>
                <a:cs typeface="Times New Roman" panose="02020603050405020304" pitchFamily="18" charset="0"/>
              </a:rPr>
              <a:t>Мезенхима </a:t>
            </a:r>
            <a:r>
              <a:rPr lang="ru-RU" sz="2400" dirty="0" err="1">
                <a:latin typeface="Times New Roman" panose="02020603050405020304" pitchFamily="18" charset="0"/>
                <a:cs typeface="Times New Roman" panose="02020603050405020304" pitchFamily="18" charset="0"/>
              </a:rPr>
              <a:t>алдымен</a:t>
            </a:r>
            <a:r>
              <a:rPr lang="ru-RU" sz="2400" dirty="0">
                <a:latin typeface="Times New Roman" panose="02020603050405020304" pitchFamily="18" charset="0"/>
                <a:cs typeface="Times New Roman" panose="02020603050405020304" pitchFamily="18" charset="0"/>
              </a:rPr>
              <a:t> гаструляция </a:t>
            </a:r>
            <a:r>
              <a:rPr lang="ru-RU" sz="2400" dirty="0" err="1">
                <a:latin typeface="Times New Roman" panose="02020603050405020304" pitchFamily="18" charset="0"/>
                <a:cs typeface="Times New Roman" panose="02020603050405020304" pitchFamily="18" charset="0"/>
              </a:rPr>
              <a:t>кезінде</a:t>
            </a:r>
            <a:r>
              <a:rPr lang="ru-RU" sz="2400" dirty="0">
                <a:latin typeface="Times New Roman" panose="02020603050405020304" pitchFamily="18" charset="0"/>
                <a:cs typeface="Times New Roman" panose="02020603050405020304" pitchFamily="18" charset="0"/>
              </a:rPr>
              <a:t> эпителий - </a:t>
            </a:r>
            <a:r>
              <a:rPr lang="ru-RU" sz="2400" dirty="0" err="1">
                <a:latin typeface="Times New Roman" panose="02020603050405020304" pitchFamily="18" charset="0"/>
                <a:cs typeface="Times New Roman" panose="02020603050405020304" pitchFamily="18" charset="0"/>
              </a:rPr>
              <a:t>мезенхималық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ауысу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өтпелі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эмбрионнан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тіндердің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қалпына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Эмбриональды</a:t>
            </a:r>
            <a:r>
              <a:rPr lang="ru-RU" sz="2400" dirty="0">
                <a:latin typeface="Times New Roman" panose="02020603050405020304" pitchFamily="18" charset="0"/>
                <a:cs typeface="Times New Roman" panose="02020603050405020304" pitchFamily="18" charset="0"/>
              </a:rPr>
              <a:t> эпителий </a:t>
            </a:r>
            <a:r>
              <a:rPr lang="ru-RU" sz="2400" dirty="0" err="1">
                <a:latin typeface="Times New Roman" panose="02020603050405020304" pitchFamily="18" charset="0"/>
                <a:cs typeface="Times New Roman" panose="02020603050405020304" pitchFamily="18" charset="0"/>
              </a:rPr>
              <a:t>жасушалары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мезенхималық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Мезенхималық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жасушалар</a:t>
            </a:r>
            <a:r>
              <a:rPr lang="ru-RU" sz="2400" dirty="0">
                <a:latin typeface="Times New Roman" panose="02020603050405020304" pitchFamily="18" charset="0"/>
                <a:cs typeface="Times New Roman" panose="02020603050405020304" pitchFamily="18" charset="0"/>
              </a:rPr>
              <a:t> эпителий </a:t>
            </a:r>
            <a:r>
              <a:rPr lang="ru-RU" sz="2400" dirty="0" err="1">
                <a:latin typeface="Times New Roman" panose="02020603050405020304" pitchFamily="18" charset="0"/>
                <a:cs typeface="Times New Roman" panose="02020603050405020304" pitchFamily="18" charset="0"/>
              </a:rPr>
              <a:t>жасушаларына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ауысу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қайтымды</a:t>
            </a:r>
            <a:r>
              <a:rPr lang="ru-RU" sz="2400" dirty="0">
                <a:latin typeface="Times New Roman" panose="02020603050405020304" pitchFamily="18" charset="0"/>
                <a:cs typeface="Times New Roman" panose="02020603050405020304" pitchFamily="18" charset="0"/>
              </a:rPr>
              <a:t>. Эпителий </a:t>
            </a:r>
            <a:r>
              <a:rPr lang="ru-RU" sz="2400" dirty="0" err="1">
                <a:latin typeface="Times New Roman" panose="02020603050405020304" pitchFamily="18" charset="0"/>
                <a:cs typeface="Times New Roman" panose="02020603050405020304" pitchFamily="18" charset="0"/>
              </a:rPr>
              <a:t>жасушаларының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мезенхималық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эпителийдің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кадеринін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жоғалтуынан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тығыз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байланыстардан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эпителий </a:t>
            </a:r>
            <a:r>
              <a:rPr lang="ru-RU" sz="2400" dirty="0" err="1">
                <a:latin typeface="Times New Roman" panose="02020603050405020304" pitchFamily="18" charset="0"/>
                <a:cs typeface="Times New Roman" panose="02020603050405020304" pitchFamily="18" charset="0"/>
              </a:rPr>
              <a:t>жасушаларының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қабықшаларында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жабысқақ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түйісулерден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басталады</a:t>
            </a:r>
            <a:r>
              <a:rPr lang="ru-RU" sz="2400" dirty="0">
                <a:latin typeface="Times New Roman" panose="02020603050405020304" pitchFamily="18" charset="0"/>
                <a:cs typeface="Times New Roman" panose="02020603050405020304" pitchFamily="18" charset="0"/>
              </a:rPr>
              <a:t>. Эпителий </a:t>
            </a:r>
            <a:r>
              <a:rPr lang="ru-RU" sz="2400" dirty="0" err="1">
                <a:latin typeface="Times New Roman" panose="02020603050405020304" pitchFamily="18" charset="0"/>
                <a:cs typeface="Times New Roman" panose="02020603050405020304" pitchFamily="18" charset="0"/>
              </a:rPr>
              <a:t>жасушаларының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беткі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молекулалары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эндоцитозға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ұшырайды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цитоскетонның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микротубула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пішіні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босатылып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мезенхималық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тыс</a:t>
            </a:r>
            <a:r>
              <a:rPr lang="ru-RU" sz="2400" dirty="0">
                <a:latin typeface="Times New Roman" panose="02020603050405020304" pitchFamily="18" charset="0"/>
                <a:cs typeface="Times New Roman" panose="02020603050405020304" pitchFamily="18" charset="0"/>
              </a:rPr>
              <a:t> матрица </a:t>
            </a:r>
            <a:r>
              <a:rPr lang="ru-RU" sz="2400" dirty="0" err="1">
                <a:latin typeface="Times New Roman" panose="02020603050405020304" pitchFamily="18" charset="0"/>
                <a:cs typeface="Times New Roman" panose="02020603050405020304" pitchFamily="18" charset="0"/>
              </a:rPr>
              <a:t>бойымен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қозғалуға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мүмкіндік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береді</a:t>
            </a:r>
            <a:r>
              <a:rPr lang="ru-RU" sz="2400" dirty="0">
                <a:latin typeface="Times New Roman" panose="02020603050405020304" pitchFamily="18" charset="0"/>
                <a:cs typeface="Times New Roman" panose="02020603050405020304" pitchFamily="18" charset="0"/>
              </a:rPr>
              <a:t>. Эпителий </a:t>
            </a:r>
            <a:r>
              <a:rPr lang="ru-RU" sz="2400" dirty="0" err="1">
                <a:latin typeface="Times New Roman" panose="02020603050405020304" pitchFamily="18" charset="0"/>
                <a:cs typeface="Times New Roman" panose="02020603050405020304" pitchFamily="18" charset="0"/>
              </a:rPr>
              <a:t>ұлпасының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қайталануы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болғанда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мезенхималық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ауысу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отырып</a:t>
            </a:r>
            <a:r>
              <a:rPr lang="ru-RU" sz="2400" dirty="0">
                <a:latin typeface="Times New Roman" panose="02020603050405020304" pitchFamily="18" charset="0"/>
                <a:cs typeface="Times New Roman" panose="02020603050405020304" pitchFamily="18" charset="0"/>
              </a:rPr>
              <a:t>, эпителий </a:t>
            </a:r>
            <a:r>
              <a:rPr lang="ru-RU" sz="2400" dirty="0" err="1">
                <a:latin typeface="Times New Roman" panose="02020603050405020304" pitchFamily="18" charset="0"/>
                <a:cs typeface="Times New Roman" panose="02020603050405020304" pitchFamily="18" charset="0"/>
              </a:rPr>
              <a:t>жасушаларына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айналады</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60093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10B97AA-360E-43F3-8050-CCC171C85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853"/>
            <a:ext cx="4007973" cy="40862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BBA8289-AD37-4017-8D41-7350655C6027}"/>
              </a:ext>
            </a:extLst>
          </p:cNvPr>
          <p:cNvSpPr txBox="1"/>
          <p:nvPr/>
        </p:nvSpPr>
        <p:spPr>
          <a:xfrm>
            <a:off x="207498" y="4409823"/>
            <a:ext cx="3800475" cy="2308324"/>
          </a:xfrm>
          <a:prstGeom prst="rect">
            <a:avLst/>
          </a:prstGeom>
          <a:noFill/>
        </p:spPr>
        <p:txBody>
          <a:bodyPr wrap="square">
            <a:spAutoFit/>
          </a:bodyPr>
          <a:lstStyle/>
          <a:p>
            <a:pPr algn="ctr"/>
            <a:r>
              <a:rPr lang="ru-RU" dirty="0" err="1">
                <a:solidFill>
                  <a:srgbClr val="FF0000"/>
                </a:solidFill>
                <a:latin typeface="Times New Roman" panose="02020603050405020304" pitchFamily="18" charset="0"/>
                <a:cs typeface="Times New Roman" panose="02020603050405020304" pitchFamily="18" charset="0"/>
              </a:rPr>
              <a:t>Аллогендік</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мезенхималық</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өзек</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жасушалары</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шеміршектің</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регенерациясын</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ынталандырады</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және</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адамдарда</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бір</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сатылы</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шеміршектерді</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қайта</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өңделген</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автологиялық</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хондрондармен</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араластырып</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қалпына</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келтіруге</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қауіпсіз</a:t>
            </a:r>
            <a:endParaRPr lang="ru-RU" dirty="0">
              <a:solidFill>
                <a:srgbClr val="FF00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9506196-FDE9-43C5-AA3B-8183E18F6218}"/>
              </a:ext>
            </a:extLst>
          </p:cNvPr>
          <p:cNvSpPr txBox="1"/>
          <p:nvPr/>
        </p:nvSpPr>
        <p:spPr>
          <a:xfrm>
            <a:off x="4155831" y="-22160"/>
            <a:ext cx="8036169" cy="6740307"/>
          </a:xfrm>
          <a:prstGeom prst="rect">
            <a:avLst/>
          </a:prstGeom>
          <a:noFill/>
        </p:spPr>
        <p:txBody>
          <a:bodyPr wrap="square">
            <a:spAutoFit/>
          </a:bodyPr>
          <a:lstStyle/>
          <a:p>
            <a:pPr algn="just"/>
            <a:r>
              <a:rPr lang="ru-RU" sz="2400" dirty="0" err="1">
                <a:latin typeface="Times New Roman" panose="02020603050405020304" pitchFamily="18" charset="0"/>
                <a:cs typeface="Times New Roman" panose="02020603050405020304" pitchFamily="18" charset="0"/>
              </a:rPr>
              <a:t>Импакт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терапиясына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шолу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Шағын</a:t>
            </a:r>
            <a:r>
              <a:rPr lang="ru-RU" sz="2400" dirty="0">
                <a:latin typeface="Times New Roman" panose="02020603050405020304" pitchFamily="18" charset="0"/>
                <a:cs typeface="Times New Roman" panose="02020603050405020304" pitchFamily="18" charset="0"/>
              </a:rPr>
              <a:t> артротомия </a:t>
            </a:r>
            <a:r>
              <a:rPr lang="ru-RU" sz="2400" dirty="0" err="1">
                <a:latin typeface="Times New Roman" panose="02020603050405020304" pitchFamily="18" charset="0"/>
                <a:cs typeface="Times New Roman" panose="02020603050405020304" pitchFamily="18" charset="0"/>
              </a:rPr>
              <a:t>кезінде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шеміршек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өңделген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шеміршектің</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 </a:t>
            </a:r>
            <a:r>
              <a:rPr lang="ru-RU" sz="2400" dirty="0" err="1">
                <a:latin typeface="Times New Roman" panose="02020603050405020304" pitchFamily="18" charset="0"/>
                <a:cs typeface="Times New Roman" panose="02020603050405020304" pitchFamily="18" charset="0"/>
              </a:rPr>
              <a:t>ерні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қарастырылған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шеміршектері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шамамен</a:t>
            </a:r>
            <a:r>
              <a:rPr lang="ru-RU" sz="2400" dirty="0">
                <a:latin typeface="Times New Roman" panose="02020603050405020304" pitchFamily="18" charset="0"/>
                <a:cs typeface="Times New Roman" panose="02020603050405020304" pitchFamily="18" charset="0"/>
              </a:rPr>
              <a:t> 1 × 1 × 1 мм </a:t>
            </a:r>
            <a:r>
              <a:rPr lang="ru-RU" sz="2400" dirty="0" err="1">
                <a:latin typeface="Times New Roman" panose="02020603050405020304" pitchFamily="18" charset="0"/>
                <a:cs typeface="Times New Roman" panose="02020603050405020304" pitchFamily="18" charset="0"/>
              </a:rPr>
              <a:t>ұсақ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бөліктерге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бөлініп</a:t>
            </a:r>
            <a:r>
              <a:rPr lang="ru-RU" sz="2400" dirty="0">
                <a:latin typeface="Times New Roman" panose="02020603050405020304" pitchFamily="18" charset="0"/>
                <a:cs typeface="Times New Roman" panose="02020603050405020304" pitchFamily="18" charset="0"/>
              </a:rPr>
              <a:t>, ас </a:t>
            </a:r>
            <a:r>
              <a:rPr lang="ru-RU" sz="2400" dirty="0" err="1">
                <a:latin typeface="Times New Roman" panose="02020603050405020304" pitchFamily="18" charset="0"/>
                <a:cs typeface="Times New Roman" panose="02020603050405020304" pitchFamily="18" charset="0"/>
              </a:rPr>
              <a:t>қорыту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ортасы</a:t>
            </a:r>
            <a:r>
              <a:rPr lang="ru-RU" sz="2400" dirty="0">
                <a:latin typeface="Times New Roman" panose="02020603050405020304" pitchFamily="18" charset="0"/>
                <a:cs typeface="Times New Roman" panose="02020603050405020304" pitchFamily="18" charset="0"/>
              </a:rPr>
              <a:t> бар </a:t>
            </a:r>
            <a:r>
              <a:rPr lang="ru-RU" sz="2400" dirty="0" err="1">
                <a:latin typeface="Times New Roman" panose="02020603050405020304" pitchFamily="18" charset="0"/>
                <a:cs typeface="Times New Roman" panose="02020603050405020304" pitchFamily="18" charset="0"/>
              </a:rPr>
              <a:t>түтікке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жіберіледі</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 40 </a:t>
            </a:r>
            <a:r>
              <a:rPr lang="ru-RU" sz="2400" dirty="0">
                <a:latin typeface="Times New Roman" panose="02020603050405020304" pitchFamily="18" charset="0"/>
                <a:cs typeface="Times New Roman" panose="02020603050405020304" pitchFamily="18" charset="0"/>
              </a:rPr>
              <a:t>минут </a:t>
            </a:r>
            <a:r>
              <a:rPr lang="ru-RU" sz="2400" dirty="0" err="1">
                <a:latin typeface="Times New Roman" panose="02020603050405020304" pitchFamily="18" charset="0"/>
                <a:cs typeface="Times New Roman" panose="02020603050405020304" pitchFamily="18" charset="0"/>
              </a:rPr>
              <a:t>ішінде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шеміршек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хондрондарды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қорытылады</a:t>
            </a:r>
            <a:r>
              <a:rPr lang="ru-RU" sz="2400" dirty="0">
                <a:latin typeface="Times New Roman" panose="02020603050405020304" pitchFamily="18" charset="0"/>
                <a:cs typeface="Times New Roman" panose="02020603050405020304" pitchFamily="18" charset="0"/>
              </a:rPr>
              <a:t> (с). </a:t>
            </a:r>
            <a:r>
              <a:rPr lang="ru-RU" sz="2400" dirty="0" err="1">
                <a:latin typeface="Times New Roman" panose="02020603050405020304" pitchFamily="18" charset="0"/>
                <a:cs typeface="Times New Roman" panose="02020603050405020304" pitchFamily="18" charset="0"/>
              </a:rPr>
              <a:t>Хондрондарды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жуғаннан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аллогендік</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MSC-</a:t>
            </a:r>
            <a:r>
              <a:rPr lang="ru-RU" sz="2400" dirty="0">
                <a:latin typeface="Times New Roman" panose="02020603050405020304" pitchFamily="18" charset="0"/>
                <a:cs typeface="Times New Roman" panose="02020603050405020304" pitchFamily="18" charset="0"/>
              </a:rPr>
              <a:t>мен (</a:t>
            </a:r>
            <a:r>
              <a:rPr lang="en-US" sz="2400" dirty="0">
                <a:latin typeface="Times New Roman" panose="02020603050405020304" pitchFamily="18" charset="0"/>
                <a:cs typeface="Times New Roman" panose="02020603050405020304" pitchFamily="18" charset="0"/>
              </a:rPr>
              <a:t>d) </a:t>
            </a:r>
            <a:r>
              <a:rPr lang="ru-RU" sz="2400" dirty="0" err="1">
                <a:latin typeface="Times New Roman" panose="02020603050405020304" pitchFamily="18" charset="0"/>
                <a:cs typeface="Times New Roman" panose="02020603050405020304" pitchFamily="18" charset="0"/>
              </a:rPr>
              <a:t>біріктіріледі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Ақауы</a:t>
            </a:r>
            <a:r>
              <a:rPr lang="ru-RU" sz="2400" dirty="0">
                <a:latin typeface="Times New Roman" panose="02020603050405020304" pitchFamily="18" charset="0"/>
                <a:cs typeface="Times New Roman" panose="02020603050405020304" pitchFamily="18" charset="0"/>
              </a:rPr>
              <a:t> бар </a:t>
            </a:r>
            <a:r>
              <a:rPr lang="ru-RU" sz="2400" dirty="0" err="1">
                <a:latin typeface="Times New Roman" panose="02020603050405020304" pitchFamily="18" charset="0"/>
                <a:cs typeface="Times New Roman" panose="02020603050405020304" pitchFamily="18" charset="0"/>
              </a:rPr>
              <a:t>аутологиялық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хондрондар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аллогенді</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MSC-</a:t>
            </a:r>
            <a:r>
              <a:rPr lang="ru-RU" sz="2400" dirty="0" err="1">
                <a:latin typeface="Times New Roman" panose="02020603050405020304" pitchFamily="18" charset="0"/>
                <a:cs typeface="Times New Roman" panose="02020603050405020304" pitchFamily="18" charset="0"/>
              </a:rPr>
              <a:t>терден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өнімі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фибринді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желімде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шығарылады</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 </a:t>
            </a:r>
            <a:r>
              <a:rPr lang="ru-RU" sz="2400" dirty="0">
                <a:latin typeface="Times New Roman" panose="02020603050405020304" pitchFamily="18" charset="0"/>
                <a:cs typeface="Times New Roman" panose="02020603050405020304" pitchFamily="18" charset="0"/>
              </a:rPr>
              <a:t>Хирург </a:t>
            </a:r>
            <a:r>
              <a:rPr lang="ru-RU" sz="2400" dirty="0" err="1">
                <a:latin typeface="Times New Roman" panose="02020603050405020304" pitchFamily="18" charset="0"/>
                <a:cs typeface="Times New Roman" panose="02020603050405020304" pitchFamily="18" charset="0"/>
              </a:rPr>
              <a:t>жасушаға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жүктелген</a:t>
            </a:r>
            <a:r>
              <a:rPr lang="ru-RU" sz="2400" dirty="0">
                <a:latin typeface="Times New Roman" panose="02020603050405020304" pitchFamily="18" charset="0"/>
                <a:cs typeface="Times New Roman" panose="02020603050405020304" pitchFamily="18" charset="0"/>
              </a:rPr>
              <a:t> фибрин </a:t>
            </a:r>
            <a:r>
              <a:rPr lang="ru-RU" sz="2400" dirty="0" err="1">
                <a:latin typeface="Times New Roman" panose="02020603050405020304" pitchFamily="18" charset="0"/>
                <a:cs typeface="Times New Roman" panose="02020603050405020304" pitchFamily="18" charset="0"/>
              </a:rPr>
              <a:t>желімін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бұзылған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оқшауланған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шеміршек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ақауларына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қолданады</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f). </a:t>
            </a:r>
            <a:r>
              <a:rPr lang="ru-RU" sz="2400" dirty="0" err="1">
                <a:latin typeface="Times New Roman" panose="02020603050405020304" pitchFamily="18" charset="0"/>
                <a:cs typeface="Times New Roman" panose="02020603050405020304" pitchFamily="18" charset="0"/>
              </a:rPr>
              <a:t>Бейнені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http://youtu.be/CbZQ18Bvvtw </a:t>
            </a:r>
            <a:r>
              <a:rPr lang="ru-RU" sz="2400" dirty="0" err="1">
                <a:latin typeface="Times New Roman" panose="02020603050405020304" pitchFamily="18" charset="0"/>
                <a:cs typeface="Times New Roman" panose="02020603050405020304" pitchFamily="18" charset="0"/>
              </a:rPr>
              <a:t>сілтемесін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қараңыз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Науқастар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емдеуден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18 ай </a:t>
            </a:r>
            <a:r>
              <a:rPr lang="ru-RU" sz="2400" dirty="0" err="1">
                <a:latin typeface="Times New Roman" panose="02020603050405020304" pitchFamily="18" charset="0"/>
                <a:cs typeface="Times New Roman" panose="02020603050405020304" pitchFamily="18" charset="0"/>
              </a:rPr>
              <a:t>бойы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бақыланды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оңалту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бағдарламасына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ұшырады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Емдеуге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жағымсыз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пациенттер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статистикалық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маңызды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клиникалық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жақсаруды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көрсетті</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0173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398C59F-5A18-487B-91D6-B955AACF2E5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20234FB-542E-4550-9C2F-1B56FD41A1C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DE91395A-2D18-4AF6-A0AC-AAA7189FE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TextBox 2">
            <a:extLst>
              <a:ext uri="{FF2B5EF4-FFF2-40B4-BE49-F238E27FC236}">
                <a16:creationId xmlns:a16="http://schemas.microsoft.com/office/drawing/2014/main" id="{BC151B5A-1832-438E-8DA9-8FE3BAF6C678}"/>
              </a:ext>
            </a:extLst>
          </p:cNvPr>
          <p:cNvSpPr txBox="1"/>
          <p:nvPr/>
        </p:nvSpPr>
        <p:spPr>
          <a:xfrm>
            <a:off x="1683956" y="2133600"/>
            <a:ext cx="4140772" cy="3777622"/>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1600"/>
              <a:t>Бағдарламаланған өлімнің мезенхималық стромальды жасушадан секрециясы ‐ 1 лигандтар Т жасушасының иммуносупрессиясын реттейді</a:t>
            </a:r>
          </a:p>
        </p:txBody>
      </p:sp>
      <p:pic>
        <p:nvPicPr>
          <p:cNvPr id="4" name="Рисунок 3">
            <a:extLst>
              <a:ext uri="{FF2B5EF4-FFF2-40B4-BE49-F238E27FC236}">
                <a16:creationId xmlns:a16="http://schemas.microsoft.com/office/drawing/2014/main" id="{0F682ED2-5973-4354-87E9-4343CD4E0C53}"/>
              </a:ext>
            </a:extLst>
          </p:cNvPr>
          <p:cNvPicPr>
            <a:picLocks noChangeAspect="1"/>
          </p:cNvPicPr>
          <p:nvPr/>
        </p:nvPicPr>
        <p:blipFill rotWithShape="1">
          <a:blip r:embed="rId2"/>
          <a:srcRect l="21432" r="12300" b="-2"/>
          <a:stretch/>
        </p:blipFill>
        <p:spPr>
          <a:xfrm>
            <a:off x="6091916" y="10"/>
            <a:ext cx="6100084" cy="6857990"/>
          </a:xfrm>
          <a:prstGeom prst="rect">
            <a:avLst/>
          </a:prstGeom>
        </p:spPr>
      </p:pic>
    </p:spTree>
    <p:extLst>
      <p:ext uri="{BB962C8B-B14F-4D97-AF65-F5344CB8AC3E}">
        <p14:creationId xmlns:p14="http://schemas.microsoft.com/office/powerpoint/2010/main" val="232421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BBC200-CE72-44BC-B7FF-E94D3F6D1E6C}"/>
              </a:ext>
            </a:extLst>
          </p:cNvPr>
          <p:cNvSpPr txBox="1"/>
          <p:nvPr/>
        </p:nvSpPr>
        <p:spPr>
          <a:xfrm>
            <a:off x="1786598" y="802594"/>
            <a:ext cx="10114670" cy="4708981"/>
          </a:xfrm>
          <a:prstGeom prst="rect">
            <a:avLst/>
          </a:prstGeom>
          <a:noFill/>
        </p:spPr>
        <p:txBody>
          <a:bodyPr wrap="square">
            <a:spAutoFit/>
          </a:bodyPr>
          <a:lstStyle/>
          <a:p>
            <a:pPr algn="just"/>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стромальды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жасушадан</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MSC) </a:t>
            </a:r>
            <a:r>
              <a:rPr lang="ru-RU" sz="2000" dirty="0" err="1">
                <a:latin typeface="Times New Roman" panose="02020603050405020304" pitchFamily="18" charset="0"/>
                <a:cs typeface="Times New Roman" panose="02020603050405020304" pitchFamily="18" charset="0"/>
              </a:rPr>
              <a:t>еритін</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PD-1 </a:t>
            </a:r>
            <a:r>
              <a:rPr lang="ru-RU" sz="2000" dirty="0" err="1">
                <a:latin typeface="Times New Roman" panose="02020603050405020304" pitchFamily="18" charset="0"/>
                <a:cs typeface="Times New Roman" panose="02020603050405020304" pitchFamily="18" charset="0"/>
              </a:rPr>
              <a:t>лигандары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алынған</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CD4 + T </a:t>
            </a:r>
            <a:r>
              <a:rPr lang="ru-RU" sz="2000" dirty="0" err="1">
                <a:latin typeface="Times New Roman" panose="02020603050405020304" pitchFamily="18" charset="0"/>
                <a:cs typeface="Times New Roman" panose="02020603050405020304" pitchFamily="18" charset="0"/>
              </a:rPr>
              <a:t>жасушаларының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активтену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күйі</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эффекторлық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функциясын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модуляциялайтын</a:t>
            </a:r>
            <a:r>
              <a:rPr lang="ru-RU" sz="2000" dirty="0">
                <a:latin typeface="Times New Roman" panose="02020603050405020304" pitchFamily="18" charset="0"/>
                <a:cs typeface="Times New Roman" panose="02020603050405020304" pitchFamily="18" charset="0"/>
              </a:rPr>
              <a:t> модель. Осы </a:t>
            </a:r>
            <a:r>
              <a:rPr lang="ru-RU" sz="2000" dirty="0" err="1">
                <a:latin typeface="Times New Roman" panose="02020603050405020304" pitchFamily="18" charset="0"/>
                <a:cs typeface="Times New Roman" panose="02020603050405020304" pitchFamily="18" charset="0"/>
              </a:rPr>
              <a:t>зерттеу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барысында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біз</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MSC </a:t>
            </a:r>
            <a:r>
              <a:rPr lang="ru-RU" sz="2000" dirty="0" err="1">
                <a:latin typeface="Times New Roman" panose="02020603050405020304" pitchFamily="18" charset="0"/>
                <a:cs typeface="Times New Roman" panose="02020603050405020304" pitchFamily="18" charset="0"/>
              </a:rPr>
              <a:t>активтендірілген</a:t>
            </a:r>
            <a:r>
              <a:rPr lang="ru-RU" sz="2000" dirty="0">
                <a:latin typeface="Times New Roman" panose="02020603050405020304" pitchFamily="18" charset="0"/>
                <a:cs typeface="Times New Roman" panose="02020603050405020304" pitchFamily="18" charset="0"/>
              </a:rPr>
              <a:t> Т-</a:t>
            </a:r>
            <a:r>
              <a:rPr lang="ru-RU" sz="2000" dirty="0" err="1">
                <a:latin typeface="Times New Roman" panose="02020603050405020304" pitchFamily="18" charset="0"/>
                <a:cs typeface="Times New Roman" panose="02020603050405020304" pitchFamily="18" charset="0"/>
              </a:rPr>
              <a:t>жасушалардан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бөлінетін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қабынуға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цитокиндерге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жауап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алатындығын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дәлелдедік</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MSCs </a:t>
            </a:r>
            <a:r>
              <a:rPr lang="ru-RU" sz="2000" dirty="0">
                <a:latin typeface="Times New Roman" panose="02020603050405020304" pitchFamily="18" charset="0"/>
                <a:cs typeface="Times New Roman" panose="02020603050405020304" pitchFamily="18" charset="0"/>
              </a:rPr>
              <a:t>осы </a:t>
            </a:r>
            <a:r>
              <a:rPr lang="ru-RU" sz="2000" dirty="0" err="1">
                <a:latin typeface="Times New Roman" panose="02020603050405020304" pitchFamily="18" charset="0"/>
                <a:cs typeface="Times New Roman" panose="02020603050405020304" pitchFamily="18" charset="0"/>
              </a:rPr>
              <a:t>ынталандыруға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жауап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PD ‐ L1 </a:t>
            </a:r>
            <a:r>
              <a:rPr lang="ru-RU" sz="2000" dirty="0">
                <a:latin typeface="Times New Roman" panose="02020603050405020304" pitchFamily="18" charset="0"/>
                <a:cs typeface="Times New Roman" panose="02020603050405020304" pitchFamily="18" charset="0"/>
              </a:rPr>
              <a:t>де, </a:t>
            </a:r>
            <a:r>
              <a:rPr lang="en-US" sz="2000" dirty="0">
                <a:latin typeface="Times New Roman" panose="02020603050405020304" pitchFamily="18" charset="0"/>
                <a:cs typeface="Times New Roman" panose="02020603050405020304" pitchFamily="18" charset="0"/>
              </a:rPr>
              <a:t>PD ‐ L2 </a:t>
            </a:r>
            <a:r>
              <a:rPr lang="ru-RU" sz="2000" dirty="0" err="1">
                <a:latin typeface="Times New Roman" panose="02020603050405020304" pitchFamily="18" charset="0"/>
                <a:cs typeface="Times New Roman" panose="02020603050405020304" pitchFamily="18" charset="0"/>
              </a:rPr>
              <a:t>секрециясын</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реттейді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лигандтар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активтендірілген</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CD25 +) CD4 + T </a:t>
            </a:r>
            <a:r>
              <a:rPr lang="ru-RU" sz="2000" dirty="0" err="1">
                <a:latin typeface="Times New Roman" panose="02020603050405020304" pitchFamily="18" charset="0"/>
                <a:cs typeface="Times New Roman" panose="02020603050405020304" pitchFamily="18" charset="0"/>
              </a:rPr>
              <a:t>жасушаларының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бетіндегі</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PD ‐ 1 </a:t>
            </a:r>
            <a:r>
              <a:rPr lang="ru-RU" sz="2000" dirty="0" err="1">
                <a:latin typeface="Times New Roman" panose="02020603050405020304" pitchFamily="18" charset="0"/>
                <a:cs typeface="Times New Roman" panose="02020603050405020304" pitchFamily="18" charset="0"/>
              </a:rPr>
              <a:t>рецепторымен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тікелей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нәтижесінде</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CD25 </a:t>
            </a:r>
            <a:r>
              <a:rPr lang="ru-RU" sz="2000" dirty="0">
                <a:latin typeface="Times New Roman" panose="02020603050405020304" pitchFamily="18" charset="0"/>
                <a:cs typeface="Times New Roman" panose="02020603050405020304" pitchFamily="18" charset="0"/>
              </a:rPr>
              <a:t>пен </a:t>
            </a:r>
            <a:r>
              <a:rPr lang="en-US" sz="2000" dirty="0">
                <a:latin typeface="Times New Roman" panose="02020603050405020304" pitchFamily="18" charset="0"/>
                <a:cs typeface="Times New Roman" panose="02020603050405020304" pitchFamily="18" charset="0"/>
              </a:rPr>
              <a:t>PD ‐ 1 </a:t>
            </a:r>
            <a:r>
              <a:rPr lang="ru-RU" sz="2000" dirty="0" err="1">
                <a:latin typeface="Times New Roman" panose="02020603050405020304" pitchFamily="18" charset="0"/>
                <a:cs typeface="Times New Roman" panose="02020603050405020304" pitchFamily="18" charset="0"/>
              </a:rPr>
              <a:t>рецепторының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регуляциясы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AKT </a:t>
            </a:r>
            <a:r>
              <a:rPr lang="ru-RU" sz="2000" dirty="0" err="1">
                <a:latin typeface="Times New Roman" panose="02020603050405020304" pitchFamily="18" charset="0"/>
                <a:cs typeface="Times New Roman" panose="02020603050405020304" pitchFamily="18" charset="0"/>
              </a:rPr>
              <a:t>жолын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басады</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AKT </a:t>
            </a:r>
            <a:r>
              <a:rPr lang="ru-RU" sz="2000" dirty="0" err="1">
                <a:latin typeface="Times New Roman" panose="02020603050405020304" pitchFamily="18" charset="0"/>
                <a:cs typeface="Times New Roman" panose="02020603050405020304" pitchFamily="18" charset="0"/>
              </a:rPr>
              <a:t>фосфорлануының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төмендеуі</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T308-</a:t>
            </a:r>
            <a:r>
              <a:rPr lang="ru-RU" sz="2000" dirty="0">
                <a:latin typeface="Times New Roman" panose="02020603050405020304" pitchFamily="18" charset="0"/>
                <a:cs typeface="Times New Roman" panose="02020603050405020304" pitchFamily="18" charset="0"/>
              </a:rPr>
              <a:t>де </a:t>
            </a:r>
            <a:r>
              <a:rPr lang="ru-RU" sz="2000" dirty="0" err="1">
                <a:latin typeface="Times New Roman" panose="02020603050405020304" pitchFamily="18" charset="0"/>
                <a:cs typeface="Times New Roman" panose="02020603050405020304" pitchFamily="18" charset="0"/>
              </a:rPr>
              <a:t>байқалады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FOXO3 </a:t>
            </a:r>
            <a:r>
              <a:rPr lang="ru-RU" sz="2000" dirty="0">
                <a:latin typeface="Times New Roman" panose="02020603050405020304" pitchFamily="18" charset="0"/>
                <a:cs typeface="Times New Roman" panose="02020603050405020304" pitchFamily="18" charset="0"/>
              </a:rPr>
              <a:t>транскрипция </a:t>
            </a:r>
            <a:r>
              <a:rPr lang="ru-RU" sz="2000" dirty="0" err="1">
                <a:latin typeface="Times New Roman" panose="02020603050405020304" pitchFamily="18" charset="0"/>
                <a:cs typeface="Times New Roman" panose="02020603050405020304" pitchFamily="18" charset="0"/>
              </a:rPr>
              <a:t>коэффициентінің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реттелуіне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әкеледі</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CD25 </a:t>
            </a:r>
            <a:r>
              <a:rPr lang="ru-RU" sz="2000" dirty="0" err="1">
                <a:latin typeface="Times New Roman" panose="02020603050405020304" pitchFamily="18" charset="0"/>
                <a:cs typeface="Times New Roman" panose="02020603050405020304" pitchFamily="18" charset="0"/>
              </a:rPr>
              <a:t>экспрессиясының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төмендеуі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IL-2 </a:t>
            </a:r>
            <a:r>
              <a:rPr lang="ru-RU" sz="2000" dirty="0" err="1">
                <a:latin typeface="Times New Roman" panose="02020603050405020304" pitchFamily="18" charset="0"/>
                <a:cs typeface="Times New Roman" panose="02020603050405020304" pitchFamily="18" charset="0"/>
              </a:rPr>
              <a:t>секрециясы</a:t>
            </a:r>
            <a:r>
              <a:rPr lang="ru-RU" sz="2000" dirty="0">
                <a:latin typeface="Times New Roman" panose="02020603050405020304" pitchFamily="18" charset="0"/>
                <a:cs typeface="Times New Roman" panose="02020603050405020304" pitchFamily="18" charset="0"/>
              </a:rPr>
              <a:t> Т-</a:t>
            </a:r>
            <a:r>
              <a:rPr lang="ru-RU" sz="2000" dirty="0" err="1">
                <a:latin typeface="Times New Roman" panose="02020603050405020304" pitchFamily="18" charset="0"/>
                <a:cs typeface="Times New Roman" panose="02020603050405020304" pitchFamily="18" charset="0"/>
              </a:rPr>
              <a:t>жасушаның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активтендірілген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сақтайтын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ауто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паракринді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циклдеріне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кедергі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келтіреді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эффекттер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ақыр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соңында</a:t>
            </a:r>
            <a:r>
              <a:rPr lang="ru-RU" sz="2000" dirty="0">
                <a:latin typeface="Times New Roman" panose="02020603050405020304" pitchFamily="18" charset="0"/>
                <a:cs typeface="Times New Roman" panose="02020603050405020304" pitchFamily="18" charset="0"/>
              </a:rPr>
              <a:t> Т-</a:t>
            </a:r>
            <a:r>
              <a:rPr lang="ru-RU" sz="2000" dirty="0" err="1">
                <a:latin typeface="Times New Roman" panose="02020603050405020304" pitchFamily="18" charset="0"/>
                <a:cs typeface="Times New Roman" panose="02020603050405020304" pitchFamily="18" charset="0"/>
              </a:rPr>
              <a:t>жасушасының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активтенуінің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төмендеуімен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PD-1 </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экспрессиясымен</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IL ‐ 2 </a:t>
            </a:r>
            <a:r>
              <a:rPr lang="ru-RU" sz="2000" dirty="0" err="1">
                <a:latin typeface="Times New Roman" panose="02020603050405020304" pitchFamily="18" charset="0"/>
                <a:cs typeface="Times New Roman" panose="02020603050405020304" pitchFamily="18" charset="0"/>
              </a:rPr>
              <a:t>түзілуімен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көбеюімен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тіршілік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аяқталады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Қысқартулар</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IL ‐ 2, </a:t>
            </a:r>
            <a:r>
              <a:rPr lang="ru-RU" sz="2000" dirty="0">
                <a:latin typeface="Times New Roman" panose="02020603050405020304" pitchFamily="18" charset="0"/>
                <a:cs typeface="Times New Roman" panose="02020603050405020304" pitchFamily="18" charset="0"/>
              </a:rPr>
              <a:t>интерлейкин ‐ 2; </a:t>
            </a:r>
            <a:r>
              <a:rPr lang="en-US" sz="2000" dirty="0" err="1">
                <a:latin typeface="Times New Roman" panose="02020603050405020304" pitchFamily="18" charset="0"/>
                <a:cs typeface="Times New Roman" panose="02020603050405020304" pitchFamily="18" charset="0"/>
              </a:rPr>
              <a:t>sPD</a:t>
            </a:r>
            <a:r>
              <a:rPr lang="en-US" sz="2000" dirty="0">
                <a:latin typeface="Times New Roman" panose="02020603050405020304" pitchFamily="18" charset="0"/>
                <a:cs typeface="Times New Roman" panose="02020603050405020304" pitchFamily="18" charset="0"/>
              </a:rPr>
              <a:t> ‐ L1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sPD</a:t>
            </a:r>
            <a:r>
              <a:rPr lang="en-US" sz="2000" dirty="0">
                <a:latin typeface="Times New Roman" panose="02020603050405020304" pitchFamily="18" charset="0"/>
                <a:cs typeface="Times New Roman" panose="02020603050405020304" pitchFamily="18" charset="0"/>
              </a:rPr>
              <a:t> ‐ L2, </a:t>
            </a:r>
            <a:r>
              <a:rPr lang="ru-RU" sz="2000" dirty="0" err="1">
                <a:latin typeface="Times New Roman" panose="02020603050405020304" pitchFamily="18" charset="0"/>
                <a:cs typeface="Times New Roman" panose="02020603050405020304" pitchFamily="18" charset="0"/>
              </a:rPr>
              <a:t>еритін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бағдарламаланған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лигандары</a:t>
            </a:r>
            <a:r>
              <a:rPr lang="ru-RU" sz="2000" dirty="0">
                <a:latin typeface="Times New Roman" panose="02020603050405020304" pitchFamily="18" charset="0"/>
                <a:cs typeface="Times New Roman" panose="02020603050405020304" pitchFamily="18" charset="0"/>
              </a:rPr>
              <a:t> 1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2; </a:t>
            </a:r>
            <a:r>
              <a:rPr lang="en-US" sz="2000" dirty="0">
                <a:latin typeface="Times New Roman" panose="02020603050405020304" pitchFamily="18" charset="0"/>
                <a:cs typeface="Times New Roman" panose="02020603050405020304" pitchFamily="18" charset="0"/>
              </a:rPr>
              <a:t>TCR, T-</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рецепторы.</a:t>
            </a:r>
          </a:p>
        </p:txBody>
      </p:sp>
    </p:spTree>
    <p:extLst>
      <p:ext uri="{BB962C8B-B14F-4D97-AF65-F5344CB8AC3E}">
        <p14:creationId xmlns:p14="http://schemas.microsoft.com/office/powerpoint/2010/main" val="1464457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D25866-F15D-40A4-AEC5-47C044637AB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2" name="Group 21">
            <a:extLst>
              <a:ext uri="{FF2B5EF4-FFF2-40B4-BE49-F238E27FC236}">
                <a16:creationId xmlns:a16="http://schemas.microsoft.com/office/drawing/2014/main" id="{0C4A17ED-96AA-44A6-A050-E1A7A1CDD9E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3"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4"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5"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6"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7"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8"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9"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0"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1"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2"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3"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4"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6" name="Rectangle 35">
            <a:extLst>
              <a:ext uri="{FF2B5EF4-FFF2-40B4-BE49-F238E27FC236}">
                <a16:creationId xmlns:a16="http://schemas.microsoft.com/office/drawing/2014/main" id="{CE6C63DC-BAE4-42B6-8FDF-F6467C2D2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0" name="Rectangle 39">
            <a:extLst>
              <a:ext uri="{FF2B5EF4-FFF2-40B4-BE49-F238E27FC236}">
                <a16:creationId xmlns:a16="http://schemas.microsoft.com/office/drawing/2014/main" id="{19FE08D8-CEA0-461E-870A-02CD15D9B9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44" name="Rectangle 43">
            <a:extLst>
              <a:ext uri="{FF2B5EF4-FFF2-40B4-BE49-F238E27FC236}">
                <a16:creationId xmlns:a16="http://schemas.microsoft.com/office/drawing/2014/main" id="{27018161-547E-48F7-A0D9-272C9EA5B3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6EDB52D-AC0A-40DF-8079-2357625643F2}"/>
              </a:ext>
            </a:extLst>
          </p:cNvPr>
          <p:cNvSpPr txBox="1"/>
          <p:nvPr/>
        </p:nvSpPr>
        <p:spPr>
          <a:xfrm>
            <a:off x="4706578" y="589722"/>
            <a:ext cx="6798033" cy="5321500"/>
          </a:xfrm>
          <a:prstGeom prst="rect">
            <a:avLst/>
          </a:prstGeom>
        </p:spPr>
        <p:txBody>
          <a:bodyPr vert="horz" lIns="91440" tIns="45720" rIns="91440" bIns="45720" rtlCol="0" anchor="ctr">
            <a:normAutofit/>
          </a:bodyPr>
          <a:lstStyle/>
          <a:p>
            <a:pPr>
              <a:spcBef>
                <a:spcPts val="1000"/>
              </a:spcBef>
              <a:buClr>
                <a:schemeClr val="accent1"/>
              </a:buClr>
              <a:buFont typeface="Wingdings 3" charset="2"/>
              <a:buChar char=""/>
            </a:pPr>
            <a:r>
              <a:rPr lang="en-US">
                <a:solidFill>
                  <a:schemeClr val="tx1">
                    <a:lumMod val="75000"/>
                    <a:lumOff val="25000"/>
                  </a:schemeClr>
                </a:solidFill>
              </a:rPr>
              <a:t>Мезенхималық бағаналы жасушалары (MSC) ретінде белгілі мезенхималық стромальды жасушалар немесе дәрілік жасушалар болып табылады мультипотентті стромальды жасушалар мүмкін саралау жасуша түрлеріне, соның ішінде остеобласттар (сүйек жасушалары), хондроциттер (шеміршек жасушалары), миоциттер (бұлшықет жасушалары) және адипоциттер (пайда болатын май жасушалары) май майы)</a:t>
            </a:r>
          </a:p>
        </p:txBody>
      </p:sp>
    </p:spTree>
    <p:extLst>
      <p:ext uri="{BB962C8B-B14F-4D97-AF65-F5344CB8AC3E}">
        <p14:creationId xmlns:p14="http://schemas.microsoft.com/office/powerpoint/2010/main" val="1552873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3E6B1D8-4688-405A-93FE-D4F7B4F2629F}"/>
              </a:ext>
            </a:extLst>
          </p:cNvPr>
          <p:cNvPicPr>
            <a:picLocks noChangeAspect="1"/>
          </p:cNvPicPr>
          <p:nvPr/>
        </p:nvPicPr>
        <p:blipFill>
          <a:blip r:embed="rId2"/>
          <a:stretch>
            <a:fillRect/>
          </a:stretch>
        </p:blipFill>
        <p:spPr>
          <a:xfrm>
            <a:off x="2095940" y="576262"/>
            <a:ext cx="4286250" cy="5705475"/>
          </a:xfrm>
          <a:prstGeom prst="rect">
            <a:avLst/>
          </a:prstGeom>
        </p:spPr>
      </p:pic>
      <p:sp>
        <p:nvSpPr>
          <p:cNvPr id="4" name="TextBox 3">
            <a:extLst>
              <a:ext uri="{FF2B5EF4-FFF2-40B4-BE49-F238E27FC236}">
                <a16:creationId xmlns:a16="http://schemas.microsoft.com/office/drawing/2014/main" id="{923A48DC-116E-4BDA-BD74-CFC2119A3DF8}"/>
              </a:ext>
            </a:extLst>
          </p:cNvPr>
          <p:cNvSpPr txBox="1"/>
          <p:nvPr/>
        </p:nvSpPr>
        <p:spPr>
          <a:xfrm>
            <a:off x="6382190" y="2112723"/>
            <a:ext cx="6098344" cy="1200329"/>
          </a:xfrm>
          <a:prstGeom prst="rect">
            <a:avLst/>
          </a:prstGeom>
          <a:noFill/>
        </p:spPr>
        <p:txBody>
          <a:bodyPr wrap="square">
            <a:spAutoFit/>
          </a:bodyPr>
          <a:lstStyle/>
          <a:p>
            <a:r>
              <a:rPr lang="ru-RU" dirty="0"/>
              <a:t> </a:t>
            </a:r>
            <a:r>
              <a:rPr lang="ru-RU" sz="2400" dirty="0" err="1">
                <a:latin typeface="Times New Roman" panose="02020603050405020304" pitchFamily="18" charset="0"/>
                <a:cs typeface="Times New Roman" panose="02020603050405020304" pitchFamily="18" charset="0"/>
              </a:rPr>
              <a:t>электронды</a:t>
            </a:r>
            <a:r>
              <a:rPr lang="ru-RU" sz="2400" dirty="0">
                <a:latin typeface="Times New Roman" panose="02020603050405020304" pitchFamily="18" charset="0"/>
                <a:cs typeface="Times New Roman" panose="02020603050405020304" pitchFamily="18" charset="0"/>
              </a:rPr>
              <a:t> микрограф </a:t>
            </a:r>
            <a:r>
              <a:rPr lang="ru-RU" sz="2400" dirty="0" err="1">
                <a:latin typeface="Times New Roman" panose="02020603050405020304" pitchFamily="18" charset="0"/>
                <a:cs typeface="Times New Roman" panose="02020603050405020304" pitchFamily="18" charset="0"/>
              </a:rPr>
              <a:t>типтік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көрінетін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мезенхималық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бағаналы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ультрақұрылымдық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сипаттамасы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4023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040922-0FEA-408B-8E75-7DA67CF6E72C}"/>
              </a:ext>
            </a:extLst>
          </p:cNvPr>
          <p:cNvSpPr txBox="1"/>
          <p:nvPr/>
        </p:nvSpPr>
        <p:spPr>
          <a:xfrm>
            <a:off x="1842867" y="766732"/>
            <a:ext cx="8173330" cy="3477875"/>
          </a:xfrm>
          <a:prstGeom prst="rect">
            <a:avLst/>
          </a:prstGeom>
          <a:noFill/>
        </p:spPr>
        <p:txBody>
          <a:bodyPr wrap="square">
            <a:spAutoFit/>
          </a:bodyPr>
          <a:lstStyle/>
          <a:p>
            <a:pPr algn="just"/>
            <a:r>
              <a:rPr lang="ru-RU" sz="2000" dirty="0" err="1">
                <a:latin typeface="Times New Roman" panose="02020603050405020304" pitchFamily="18" charset="0"/>
                <a:cs typeface="Times New Roman" panose="02020603050405020304" pitchFamily="18" charset="0"/>
              </a:rPr>
              <a:t>Морфологиясы</a:t>
            </a:r>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a:p>
            <a:pPr algn="just"/>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бағаналы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морфологиялық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ұсақ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келетіндігімен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сипатталады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жіңішке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құрылымына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болсақ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айқын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көрініп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ядро,дәр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ортасында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орналасқан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ядроға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айқын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көрініс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беретін</a:t>
            </a:r>
            <a:r>
              <a:rPr lang="ru-RU" sz="2000" dirty="0">
                <a:latin typeface="Times New Roman" panose="02020603050405020304" pitchFamily="18" charset="0"/>
                <a:cs typeface="Times New Roman" panose="02020603050405020304" pitchFamily="18" charset="0"/>
              </a:rPr>
              <a:t> хроматин </a:t>
            </a:r>
            <a:r>
              <a:rPr lang="ru-RU" sz="2000" dirty="0" err="1">
                <a:latin typeface="Times New Roman" panose="02020603050405020304" pitchFamily="18" charset="0"/>
                <a:cs typeface="Times New Roman" panose="02020603050405020304" pitchFamily="18" charset="0"/>
              </a:rPr>
              <a:t>бөлшектері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болады.Жасушада</a:t>
            </a:r>
            <a:r>
              <a:rPr lang="ru-RU" sz="2000" dirty="0">
                <a:latin typeface="Times New Roman" panose="02020603050405020304" pitchFamily="18" charset="0"/>
                <a:cs typeface="Times New Roman" panose="02020603050405020304" pitchFamily="18" charset="0"/>
              </a:rPr>
              <a:t> аз </a:t>
            </a:r>
            <a:r>
              <a:rPr lang="ru-RU" sz="2000" dirty="0" err="1">
                <a:latin typeface="Times New Roman" panose="02020603050405020304" pitchFamily="18" charset="0"/>
                <a:cs typeface="Times New Roman" panose="02020603050405020304" pitchFamily="18" charset="0"/>
              </a:rPr>
              <a:t>мөлшерде</a:t>
            </a:r>
            <a:r>
              <a:rPr lang="ru-RU" sz="2000" dirty="0">
                <a:latin typeface="Times New Roman" panose="02020603050405020304" pitchFamily="18" charset="0"/>
                <a:cs typeface="Times New Roman" panose="02020603050405020304" pitchFamily="18" charset="0"/>
              </a:rPr>
              <a:t> Гольджи аппараты, </a:t>
            </a:r>
            <a:r>
              <a:rPr lang="ru-RU" sz="2000" dirty="0" err="1">
                <a:latin typeface="Times New Roman" panose="02020603050405020304" pitchFamily="18" charset="0"/>
                <a:cs typeface="Times New Roman" panose="02020603050405020304" pitchFamily="18" charset="0"/>
              </a:rPr>
              <a:t>эноплазмалық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тор,митохондрия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полирибосомалар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Ұзын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жіңішке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ретикулярлы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фибриллалар</a:t>
            </a:r>
            <a:r>
              <a:rPr lang="ru-RU" sz="2000" dirty="0">
                <a:latin typeface="Times New Roman" panose="02020603050405020304" pitchFamily="18" charset="0"/>
                <a:cs typeface="Times New Roman" panose="02020603050405020304" pitchFamily="18" charset="0"/>
              </a:rPr>
              <a:t>, коллаген </a:t>
            </a:r>
            <a:r>
              <a:rPr lang="ru-RU" sz="2000" dirty="0" err="1">
                <a:latin typeface="Times New Roman" panose="02020603050405020304" pitchFamily="18" charset="0"/>
                <a:cs typeface="Times New Roman" panose="02020603050405020304" pitchFamily="18" charset="0"/>
              </a:rPr>
              <a:t>фибриллалар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таралған</a:t>
            </a:r>
            <a:r>
              <a:rPr lang="ru-RU"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82582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CE81F6-DBE1-41EF-8F44-AE36EB097AE4}"/>
              </a:ext>
            </a:extLst>
          </p:cNvPr>
          <p:cNvSpPr txBox="1"/>
          <p:nvPr/>
        </p:nvSpPr>
        <p:spPr>
          <a:xfrm>
            <a:off x="1941341" y="889843"/>
            <a:ext cx="9847385" cy="5355312"/>
          </a:xfrm>
          <a:prstGeom prst="rect">
            <a:avLst/>
          </a:prstGeom>
          <a:noFill/>
        </p:spPr>
        <p:txBody>
          <a:bodyPr wrap="square">
            <a:spAutoFit/>
          </a:bodyPr>
          <a:lstStyle/>
          <a:p>
            <a:pPr algn="just"/>
            <a:r>
              <a:rPr lang="ru-RU" dirty="0" err="1">
                <a:latin typeface="Times New Roman" panose="02020603050405020304" pitchFamily="18" charset="0"/>
                <a:cs typeface="Times New Roman" panose="02020603050405020304" pitchFamily="18" charset="0"/>
              </a:rPr>
              <a:t>Иммуномодуляциялық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әсерлер</a:t>
            </a:r>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MSCs </a:t>
            </a:r>
            <a:r>
              <a:rPr lang="ru-RU" dirty="0" err="1">
                <a:latin typeface="Times New Roman" panose="02020603050405020304" pitchFamily="18" charset="0"/>
                <a:cs typeface="Times New Roman" panose="02020603050405020304" pitchFamily="18" charset="0"/>
              </a:rPr>
              <a:t>туа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MSCs </a:t>
            </a:r>
            <a:r>
              <a:rPr lang="ru-RU" dirty="0" err="1">
                <a:latin typeface="Times New Roman" panose="02020603050405020304" pitchFamily="18" charset="0"/>
                <a:cs typeface="Times New Roman" panose="02020603050405020304" pitchFamily="18" charset="0"/>
              </a:rPr>
              <a:t>көптеген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иммуномодулярлық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молекулалар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ішінде</a:t>
            </a:r>
            <a:r>
              <a:rPr lang="ru-RU" dirty="0">
                <a:latin typeface="Times New Roman" panose="02020603050405020304" pitchFamily="18" charset="0"/>
                <a:cs typeface="Times New Roman" panose="02020603050405020304" pitchFamily="18" charset="0"/>
              </a:rPr>
              <a:t> простагландин </a:t>
            </a:r>
            <a:r>
              <a:rPr lang="en-US" dirty="0">
                <a:latin typeface="Times New Roman" panose="02020603050405020304" pitchFamily="18" charset="0"/>
                <a:cs typeface="Times New Roman" panose="02020603050405020304" pitchFamily="18" charset="0"/>
              </a:rPr>
              <a:t>E2 (PGE2), </a:t>
            </a:r>
            <a:r>
              <a:rPr lang="ru-RU" dirty="0">
                <a:latin typeface="Times New Roman" panose="02020603050405020304" pitchFamily="18" charset="0"/>
                <a:cs typeface="Times New Roman" panose="02020603050405020304" pitchFamily="18" charset="0"/>
              </a:rPr>
              <a:t>азот </a:t>
            </a:r>
            <a:r>
              <a:rPr lang="ru-RU" dirty="0" err="1">
                <a:latin typeface="Times New Roman" panose="02020603050405020304" pitchFamily="18" charset="0"/>
                <a:cs typeface="Times New Roman" panose="02020603050405020304" pitchFamily="18" charset="0"/>
              </a:rPr>
              <a:t>оксиді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индолеамин</a:t>
            </a:r>
            <a:r>
              <a:rPr lang="ru-RU" dirty="0">
                <a:latin typeface="Times New Roman" panose="02020603050405020304" pitchFamily="18" charset="0"/>
                <a:cs typeface="Times New Roman" panose="02020603050405020304" pitchFamily="18" charset="0"/>
              </a:rPr>
              <a:t> 2,3-диоксигеназа , интерлейкин 6 (</a:t>
            </a:r>
            <a:r>
              <a:rPr lang="en-US" dirty="0">
                <a:latin typeface="Times New Roman" panose="02020603050405020304" pitchFamily="18" charset="0"/>
                <a:cs typeface="Times New Roman" panose="02020603050405020304" pitchFamily="18" charset="0"/>
              </a:rPr>
              <a:t>IL-6)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белгілер</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FasL</a:t>
            </a:r>
            <a:r>
              <a:rPr lang="en-US" dirty="0">
                <a:latin typeface="Times New Roman" panose="02020603050405020304" pitchFamily="18" charset="0"/>
                <a:cs typeface="Times New Roman" panose="02020603050405020304" pitchFamily="18" charset="0"/>
              </a:rPr>
              <a:t>, PD-L1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PD-L2.</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MSCs </a:t>
            </a:r>
            <a:r>
              <a:rPr lang="ru-RU" dirty="0" err="1">
                <a:latin typeface="Times New Roman" panose="02020603050405020304" pitchFamily="18" charset="0"/>
                <a:cs typeface="Times New Roman" panose="02020603050405020304" pitchFamily="18" charset="0"/>
              </a:rPr>
              <a:t>туа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иммунитеттегі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макрофагтарға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нейтрофилдерге</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NK </a:t>
            </a:r>
            <a:r>
              <a:rPr lang="ru-RU" dirty="0" err="1">
                <a:latin typeface="Times New Roman" panose="02020603050405020304" pitchFamily="18" charset="0"/>
                <a:cs typeface="Times New Roman" panose="02020603050405020304" pitchFamily="18" charset="0"/>
              </a:rPr>
              <a:t>жасушаларына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маст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дендритті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MSCs </a:t>
            </a:r>
            <a:r>
              <a:rPr lang="ru-RU" dirty="0" err="1">
                <a:latin typeface="Times New Roman" panose="02020603050405020304" pitchFamily="18" charset="0"/>
                <a:cs typeface="Times New Roman" panose="02020603050405020304" pitchFamily="18" charset="0"/>
              </a:rPr>
              <a:t>жарақат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көшуге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қабынуға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сипатталатын</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M2 </a:t>
            </a:r>
            <a:r>
              <a:rPr lang="ru-RU" dirty="0" err="1">
                <a:latin typeface="Times New Roman" panose="02020603050405020304" pitchFamily="18" charset="0"/>
                <a:cs typeface="Times New Roman" panose="02020603050405020304" pitchFamily="18" charset="0"/>
              </a:rPr>
              <a:t>фенотипіндегі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PGE2 </a:t>
            </a:r>
            <a:r>
              <a:rPr lang="ru-RU" dirty="0" err="1">
                <a:latin typeface="Times New Roman" panose="02020603050405020304" pitchFamily="18" charset="0"/>
                <a:cs typeface="Times New Roman" panose="02020603050405020304" pitchFamily="18" charset="0"/>
              </a:rPr>
              <a:t>макрофагтары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поляризацияланады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қарай</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PGE2 </a:t>
            </a:r>
            <a:r>
              <a:rPr lang="ru-RU" dirty="0" err="1">
                <a:latin typeface="Times New Roman" panose="02020603050405020304" pitchFamily="18" charset="0"/>
                <a:cs typeface="Times New Roman" panose="02020603050405020304" pitchFamily="18" charset="0"/>
              </a:rPr>
              <a:t>діңгекті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дегрануляция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TNF-</a:t>
            </a:r>
            <a:r>
              <a:rPr lang="el-GR" dirty="0">
                <a:latin typeface="Times New Roman" panose="02020603050405020304" pitchFamily="18" charset="0"/>
                <a:cs typeface="Times New Roman" panose="02020603050405020304" pitchFamily="18" charset="0"/>
              </a:rPr>
              <a:t>α </a:t>
            </a:r>
            <a:r>
              <a:rPr lang="ru-RU" dirty="0" err="1">
                <a:latin typeface="Times New Roman" panose="02020603050405020304" pitchFamily="18" charset="0"/>
                <a:cs typeface="Times New Roman" panose="02020603050405020304" pitchFamily="18" charset="0"/>
              </a:rPr>
              <a:t>түзу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тежейді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NK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көбеюі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цитотоксикалық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белсенділігі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PGE2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IDO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тежеледі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MSCs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NK </a:t>
            </a:r>
            <a:r>
              <a:rPr lang="ru-RU" dirty="0" err="1">
                <a:latin typeface="Times New Roman" panose="02020603050405020304" pitchFamily="18" charset="0"/>
                <a:cs typeface="Times New Roman" panose="02020603050405020304" pitchFamily="18" charset="0"/>
              </a:rPr>
              <a:t>жасушалық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рецепторларының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экспрессиясын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төмендетеді</a:t>
            </a:r>
            <a:r>
              <a:rPr lang="ru-RU"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NKG2D, NKp44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NKp30. MSCs IL-6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IL-8 </a:t>
            </a:r>
            <a:r>
              <a:rPr lang="ru-RU" dirty="0" err="1">
                <a:latin typeface="Times New Roman" panose="02020603050405020304" pitchFamily="18" charset="0"/>
                <a:cs typeface="Times New Roman" panose="02020603050405020304" pitchFamily="18" charset="0"/>
              </a:rPr>
              <a:t>цитокиндерін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нейтрофилдердің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апоптозын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тежейді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Дендритті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маркерлерінің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дифференциациясы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экспрессиясын</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MSCs IL-6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PGE2 </a:t>
            </a:r>
            <a:r>
              <a:rPr lang="ru-RU" dirty="0" err="1">
                <a:latin typeface="Times New Roman" panose="02020603050405020304" pitchFamily="18" charset="0"/>
                <a:cs typeface="Times New Roman" panose="02020603050405020304" pitchFamily="18" charset="0"/>
              </a:rPr>
              <a:t>тежейді</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MSC-</a:t>
            </a:r>
            <a:r>
              <a:rPr lang="ru-RU" dirty="0" err="1">
                <a:latin typeface="Times New Roman" panose="02020603050405020304" pitchFamily="18" charset="0"/>
                <a:cs typeface="Times New Roman" panose="02020603050405020304" pitchFamily="18" charset="0"/>
              </a:rPr>
              <a:t>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иммуносупрессивтік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IL-10-</a:t>
            </a:r>
            <a:r>
              <a:rPr lang="ru-RU" dirty="0" err="1">
                <a:latin typeface="Times New Roman" panose="02020603050405020304" pitchFamily="18" charset="0"/>
                <a:cs typeface="Times New Roman" panose="02020603050405020304" pitchFamily="18" charset="0"/>
              </a:rPr>
              <a:t>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тәуелді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жалғыз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шығаратыны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жасау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ынталандыратыны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белгісіз</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176850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FF1AAF-9C6E-46D6-A208-A407952D623A}"/>
              </a:ext>
            </a:extLst>
          </p:cNvPr>
          <p:cNvSpPr txBox="1"/>
          <p:nvPr/>
        </p:nvSpPr>
        <p:spPr>
          <a:xfrm>
            <a:off x="1769012" y="732084"/>
            <a:ext cx="9316330" cy="3785652"/>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MSC </a:t>
            </a:r>
            <a:r>
              <a:rPr lang="ru-RU" sz="2400" dirty="0">
                <a:latin typeface="Times New Roman" panose="02020603050405020304" pitchFamily="18" charset="0"/>
                <a:cs typeface="Times New Roman" panose="02020603050405020304" pitchFamily="18" charset="0"/>
              </a:rPr>
              <a:t>Т-</a:t>
            </a:r>
            <a:r>
              <a:rPr lang="ru-RU" sz="2400" dirty="0" err="1">
                <a:latin typeface="Times New Roman" panose="02020603050405020304" pitchFamily="18" charset="0"/>
                <a:cs typeface="Times New Roman" panose="02020603050405020304" pitchFamily="18" charset="0"/>
              </a:rPr>
              <a:t>лимфоциттердің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бетіне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жабысуына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мүмкіндік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беретін</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VCAM-1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ICAM-1 </a:t>
            </a:r>
            <a:r>
              <a:rPr lang="ru-RU" sz="2400" dirty="0">
                <a:latin typeface="Times New Roman" panose="02020603050405020304" pitchFamily="18" charset="0"/>
                <a:cs typeface="Times New Roman" panose="02020603050405020304" pitchFamily="18" charset="0"/>
              </a:rPr>
              <a:t>адгезия </a:t>
            </a:r>
            <a:r>
              <a:rPr lang="ru-RU" sz="2400" dirty="0" err="1">
                <a:latin typeface="Times New Roman" panose="02020603050405020304" pitchFamily="18" charset="0"/>
                <a:cs typeface="Times New Roman" panose="02020603050405020304" pitchFamily="18" charset="0"/>
              </a:rPr>
              <a:t>молекулаларын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көрсетеді</a:t>
            </a:r>
            <a:r>
              <a:rPr lang="ru-RU" sz="2400" dirty="0">
                <a:latin typeface="Times New Roman" panose="02020603050405020304" pitchFamily="18" charset="0"/>
                <a:cs typeface="Times New Roman" panose="02020603050405020304" pitchFamily="18" charset="0"/>
              </a:rPr>
              <a:t>. Сонда </a:t>
            </a:r>
            <a:r>
              <a:rPr lang="en-US" sz="2400" dirty="0">
                <a:latin typeface="Times New Roman" panose="02020603050405020304" pitchFamily="18" charset="0"/>
                <a:cs typeface="Times New Roman" panose="02020603050405020304" pitchFamily="18" charset="0"/>
              </a:rPr>
              <a:t>MSC </a:t>
            </a:r>
            <a:r>
              <a:rPr lang="ru-RU" sz="2400" dirty="0" err="1">
                <a:latin typeface="Times New Roman" panose="02020603050405020304" pitchFamily="18" charset="0"/>
                <a:cs typeface="Times New Roman" panose="02020603050405020304" pitchFamily="18" charset="0"/>
              </a:rPr>
              <a:t>оларға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жартылай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ыдырау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молекулалар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жасушаның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тікелей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маңында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Оларға</a:t>
            </a:r>
            <a:r>
              <a:rPr lang="ru-RU" sz="2400" dirty="0">
                <a:latin typeface="Times New Roman" panose="02020603050405020304" pitchFamily="18" charset="0"/>
                <a:cs typeface="Times New Roman" panose="02020603050405020304" pitchFamily="18" charset="0"/>
              </a:rPr>
              <a:t> азот </a:t>
            </a:r>
            <a:r>
              <a:rPr lang="ru-RU" sz="2400" dirty="0" err="1">
                <a:latin typeface="Times New Roman" panose="02020603050405020304" pitchFamily="18" charset="0"/>
                <a:cs typeface="Times New Roman" panose="02020603050405020304" pitchFamily="18" charset="0"/>
              </a:rPr>
              <a:t>оксиді</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PGE2, HGF,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ПД-1 </a:t>
            </a:r>
            <a:r>
              <a:rPr lang="ru-RU" sz="2400" dirty="0" err="1">
                <a:latin typeface="Times New Roman" panose="02020603050405020304" pitchFamily="18" charset="0"/>
                <a:cs typeface="Times New Roman" panose="02020603050405020304" pitchFamily="18" charset="0"/>
              </a:rPr>
              <a:t>рецепторын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белсендіру</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MSCs </a:t>
            </a:r>
            <a:r>
              <a:rPr lang="ru-RU" sz="2400" dirty="0" err="1">
                <a:latin typeface="Times New Roman" panose="02020603050405020304" pitchFamily="18" charset="0"/>
                <a:cs typeface="Times New Roman" panose="02020603050405020304" pitchFamily="18" charset="0"/>
              </a:rPr>
              <a:t>жасушалар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циклінің</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G0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G1 </a:t>
            </a:r>
            <a:r>
              <a:rPr lang="ru-RU" sz="2400" dirty="0" err="1">
                <a:latin typeface="Times New Roman" panose="02020603050405020304" pitchFamily="18" charset="0"/>
                <a:cs typeface="Times New Roman" panose="02020603050405020304" pitchFamily="18" charset="0"/>
              </a:rPr>
              <a:t>фазалары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a:t>
            </a:r>
            <a:r>
              <a:rPr lang="ru-RU" sz="2400" dirty="0">
                <a:latin typeface="Times New Roman" panose="02020603050405020304" pitchFamily="18" charset="0"/>
                <a:cs typeface="Times New Roman" panose="02020603050405020304" pitchFamily="18" charset="0"/>
              </a:rPr>
              <a:t> Т </a:t>
            </a:r>
            <a:r>
              <a:rPr lang="ru-RU" sz="2400" dirty="0" err="1">
                <a:latin typeface="Times New Roman" panose="02020603050405020304" pitchFamily="18" charset="0"/>
                <a:cs typeface="Times New Roman" panose="02020603050405020304" pitchFamily="18" charset="0"/>
              </a:rPr>
              <a:t>жасушаларының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көбеюін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азайтады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Th2 </a:t>
            </a:r>
            <a:r>
              <a:rPr lang="ru-RU" sz="2400" dirty="0" err="1">
                <a:latin typeface="Times New Roman" panose="02020603050405020304" pitchFamily="18" charset="0"/>
                <a:cs typeface="Times New Roman" panose="02020603050405020304" pitchFamily="18" charset="0"/>
              </a:rPr>
              <a:t>жасушаларының</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IL-4 </a:t>
            </a:r>
            <a:r>
              <a:rPr lang="ru-RU" sz="2400" dirty="0" err="1">
                <a:latin typeface="Times New Roman" panose="02020603050405020304" pitchFamily="18" charset="0"/>
                <a:cs typeface="Times New Roman" panose="02020603050405020304" pitchFamily="18" charset="0"/>
              </a:rPr>
              <a:t>экспрессиясын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жоғарылату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кезінде</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Th1 </a:t>
            </a:r>
            <a:r>
              <a:rPr lang="ru-RU" sz="2400" dirty="0" err="1">
                <a:latin typeface="Times New Roman" panose="02020603050405020304" pitchFamily="18" charset="0"/>
                <a:cs typeface="Times New Roman" panose="02020603050405020304" pitchFamily="18" charset="0"/>
              </a:rPr>
              <a:t>жасушаларының</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IFN</a:t>
            </a:r>
            <a:r>
              <a:rPr lang="el-GR" sz="2400" dirty="0">
                <a:latin typeface="Times New Roman" panose="02020603050405020304" pitchFamily="18" charset="0"/>
                <a:cs typeface="Times New Roman" panose="02020603050405020304" pitchFamily="18" charset="0"/>
              </a:rPr>
              <a:t>γ </a:t>
            </a:r>
            <a:r>
              <a:rPr lang="ru-RU" sz="2400" dirty="0" err="1">
                <a:latin typeface="Times New Roman" panose="02020603050405020304" pitchFamily="18" charset="0"/>
                <a:cs typeface="Times New Roman" panose="02020603050405020304" pitchFamily="18" charset="0"/>
              </a:rPr>
              <a:t>экспрессиясын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азайту</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MSCs </a:t>
            </a:r>
            <a:r>
              <a:rPr lang="ru-RU" sz="2400" dirty="0" err="1">
                <a:latin typeface="Times New Roman" panose="02020603050405020304" pitchFamily="18" charset="0"/>
                <a:cs typeface="Times New Roman" panose="02020603050405020304" pitchFamily="18" charset="0"/>
              </a:rPr>
              <a:t>сонымен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қатар</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G1 </a:t>
            </a:r>
            <a:r>
              <a:rPr lang="ru-RU" sz="2400" dirty="0" err="1">
                <a:latin typeface="Times New Roman" panose="02020603050405020304" pitchFamily="18" charset="0"/>
                <a:cs typeface="Times New Roman" panose="02020603050405020304" pitchFamily="18" charset="0"/>
              </a:rPr>
              <a:t>жасушалық</a:t>
            </a:r>
            <a:r>
              <a:rPr lang="ru-RU" sz="2400" dirty="0">
                <a:latin typeface="Times New Roman" panose="02020603050405020304" pitchFamily="18" charset="0"/>
                <a:cs typeface="Times New Roman" panose="02020603050405020304" pitchFamily="18" charset="0"/>
              </a:rPr>
              <a:t> цикл </a:t>
            </a:r>
            <a:r>
              <a:rPr lang="ru-RU" sz="2400" dirty="0" err="1">
                <a:latin typeface="Times New Roman" panose="02020603050405020304" pitchFamily="18" charset="0"/>
                <a:cs typeface="Times New Roman" panose="02020603050405020304" pitchFamily="18" charset="0"/>
              </a:rPr>
              <a:t>фазалары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a:t>
            </a:r>
            <a:r>
              <a:rPr lang="ru-RU" sz="2400" dirty="0">
                <a:latin typeface="Times New Roman" panose="02020603050405020304" pitchFamily="18" charset="0"/>
                <a:cs typeface="Times New Roman" panose="02020603050405020304" pitchFamily="18" charset="0"/>
              </a:rPr>
              <a:t> В-</a:t>
            </a:r>
            <a:r>
              <a:rPr lang="ru-RU" sz="2400" dirty="0" err="1">
                <a:latin typeface="Times New Roman" panose="02020603050405020304" pitchFamily="18" charset="0"/>
                <a:cs typeface="Times New Roman" panose="02020603050405020304" pitchFamily="18" charset="0"/>
              </a:rPr>
              <a:t>лимфоциттердің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көбеюін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тежейді</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3463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D3F924-95C0-4E92-BFF4-E35BDA217B7F}"/>
              </a:ext>
            </a:extLst>
          </p:cNvPr>
          <p:cNvSpPr txBox="1"/>
          <p:nvPr/>
        </p:nvSpPr>
        <p:spPr>
          <a:xfrm>
            <a:off x="1951892" y="815315"/>
            <a:ext cx="9752428" cy="2677656"/>
          </a:xfrm>
          <a:prstGeom prst="rect">
            <a:avLst/>
          </a:prstGeom>
          <a:noFill/>
        </p:spPr>
        <p:txBody>
          <a:bodyPr wrap="square">
            <a:spAutoFit/>
          </a:bodyPr>
          <a:lstStyle/>
          <a:p>
            <a:pPr algn="just"/>
            <a:r>
              <a:rPr lang="ru-RU" sz="2400" dirty="0" err="1">
                <a:latin typeface="Times New Roman" panose="02020603050405020304" pitchFamily="18" charset="0"/>
                <a:cs typeface="Times New Roman" panose="02020603050405020304" pitchFamily="18" charset="0"/>
              </a:rPr>
              <a:t>Микробқа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қасиеттері</a:t>
            </a:r>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MSC </a:t>
            </a:r>
            <a:r>
              <a:rPr lang="ru-RU" sz="2400" dirty="0" err="1">
                <a:latin typeface="Times New Roman" panose="02020603050405020304" pitchFamily="18" charset="0"/>
                <a:cs typeface="Times New Roman" panose="02020603050405020304" pitchFamily="18" charset="0"/>
              </a:rPr>
              <a:t>бірнеше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микробқа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пептидтер</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AMP),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кателицидин</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LL-37, </a:t>
            </a:r>
            <a:r>
              <a:rPr lang="el-GR" sz="2400" dirty="0">
                <a:latin typeface="Times New Roman" panose="02020603050405020304" pitchFamily="18" charset="0"/>
                <a:cs typeface="Times New Roman" panose="02020603050405020304" pitchFamily="18" charset="0"/>
              </a:rPr>
              <a:t>β-</a:t>
            </a:r>
            <a:r>
              <a:rPr lang="ru-RU" sz="2400" dirty="0" err="1">
                <a:latin typeface="Times New Roman" panose="02020603050405020304" pitchFamily="18" charset="0"/>
                <a:cs typeface="Times New Roman" panose="02020603050405020304" pitchFamily="18" charset="0"/>
              </a:rPr>
              <a:t>дефенсиндер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липокалин</a:t>
            </a:r>
            <a:r>
              <a:rPr lang="ru-RU" sz="2400" dirty="0">
                <a:latin typeface="Times New Roman" panose="02020603050405020304" pitchFamily="18" charset="0"/>
                <a:cs typeface="Times New Roman" panose="02020603050405020304" pitchFamily="18" charset="0"/>
              </a:rPr>
              <a:t> 2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гепцидин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пептидтер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ферментпен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индолеамин</a:t>
            </a:r>
            <a:r>
              <a:rPr lang="ru-RU" sz="2400" dirty="0">
                <a:latin typeface="Times New Roman" panose="02020603050405020304" pitchFamily="18" charset="0"/>
                <a:cs typeface="Times New Roman" panose="02020603050405020304" pitchFamily="18" charset="0"/>
              </a:rPr>
              <a:t> 2,3-диоксигеназа (</a:t>
            </a:r>
            <a:r>
              <a:rPr lang="en-US" sz="2400" dirty="0">
                <a:latin typeface="Times New Roman" panose="02020603050405020304" pitchFamily="18" charset="0"/>
                <a:cs typeface="Times New Roman" panose="02020603050405020304" pitchFamily="18" charset="0"/>
              </a:rPr>
              <a:t>IDO), MSCs </a:t>
            </a:r>
            <a:r>
              <a:rPr lang="ru-RU" sz="2400" dirty="0" err="1">
                <a:latin typeface="Times New Roman" panose="02020603050405020304" pitchFamily="18" charset="0"/>
                <a:cs typeface="Times New Roman" panose="02020603050405020304" pitchFamily="18" charset="0"/>
              </a:rPr>
              <a:t>бактерияға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белсенді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спектрі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жауап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береді</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628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15CC9B-7D4C-41A7-BD71-04BA5863EF04}"/>
              </a:ext>
            </a:extLst>
          </p:cNvPr>
          <p:cNvSpPr txBox="1"/>
          <p:nvPr/>
        </p:nvSpPr>
        <p:spPr>
          <a:xfrm>
            <a:off x="1895620" y="727900"/>
            <a:ext cx="9428871" cy="5016758"/>
          </a:xfrm>
          <a:prstGeom prst="rect">
            <a:avLst/>
          </a:prstGeom>
          <a:noFill/>
        </p:spPr>
        <p:txBody>
          <a:bodyPr wrap="square">
            <a:spAutoFit/>
          </a:bodyPr>
          <a:lstStyle/>
          <a:p>
            <a:pPr algn="just"/>
            <a:r>
              <a:rPr lang="ru-RU" sz="2000" dirty="0">
                <a:latin typeface="Times New Roman" panose="02020603050405020304" pitchFamily="18" charset="0"/>
                <a:cs typeface="Times New Roman" panose="02020603050405020304" pitchFamily="18" charset="0"/>
              </a:rPr>
              <a:t>Эпителий мен </a:t>
            </a:r>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арасындағы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айырмашылық</a:t>
            </a:r>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a:p>
            <a:pPr algn="just"/>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айырмашылық</a:t>
            </a:r>
            <a:r>
              <a:rPr lang="ru-RU" sz="2000" dirty="0">
                <a:latin typeface="Times New Roman" panose="02020603050405020304" pitchFamily="18" charset="0"/>
                <a:cs typeface="Times New Roman" panose="02020603050405020304" pitchFamily="18" charset="0"/>
              </a:rPr>
              <a:t> - Эпителий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endParaRPr lang="ru-RU" sz="2000" dirty="0">
              <a:latin typeface="Times New Roman" panose="02020603050405020304" pitchFamily="18" charset="0"/>
              <a:cs typeface="Times New Roman" panose="02020603050405020304" pitchFamily="18" charset="0"/>
            </a:endParaRPr>
          </a:p>
          <a:p>
            <a:pPr algn="just"/>
            <a:r>
              <a:rPr lang="ru-RU" sz="2000" dirty="0" err="1">
                <a:latin typeface="Times New Roman" panose="02020603050405020304" pitchFamily="18" charset="0"/>
                <a:cs typeface="Times New Roman" panose="02020603050405020304" pitchFamily="18" charset="0"/>
              </a:rPr>
              <a:t>Эпителиальды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омыртқалылардағы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сараланған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ұсынады</a:t>
            </a:r>
            <a:r>
              <a:rPr lang="ru-RU" sz="2000" dirty="0">
                <a:latin typeface="Times New Roman" panose="02020603050405020304" pitchFamily="18" charset="0"/>
                <a:cs typeface="Times New Roman" panose="02020603050405020304" pitchFamily="18" charset="0"/>
              </a:rPr>
              <a:t>. </a:t>
            </a:r>
          </a:p>
          <a:p>
            <a:pPr algn="just"/>
            <a:r>
              <a:rPr lang="ru-RU" sz="2000" dirty="0">
                <a:latin typeface="Times New Roman" panose="02020603050405020304" pitchFamily="18" charset="0"/>
                <a:cs typeface="Times New Roman" panose="02020603050405020304" pitchFamily="18" charset="0"/>
              </a:rPr>
              <a:t>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дененің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қалыптастыру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тығыз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бекітілген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біркелкі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Эпителий - </a:t>
            </a:r>
            <a:r>
              <a:rPr lang="ru-RU" sz="2000" dirty="0" err="1">
                <a:latin typeface="Times New Roman" panose="02020603050405020304" pitchFamily="18" charset="0"/>
                <a:cs typeface="Times New Roman" panose="02020603050405020304" pitchFamily="18" charset="0"/>
              </a:rPr>
              <a:t>дененің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тіндерді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сыртқы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ортадан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тін</a:t>
            </a:r>
            <a:r>
              <a:rPr lang="ru-RU" sz="2000" dirty="0">
                <a:latin typeface="Times New Roman" panose="02020603050405020304" pitchFamily="18" charset="0"/>
                <a:cs typeface="Times New Roman" panose="02020603050405020304" pitchFamily="18" charset="0"/>
              </a:rPr>
              <a:t>. 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қамтиды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көші-қон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қабілетіне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полярлығы</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жасушаларын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адгезиясынан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айналады</a:t>
            </a:r>
            <a:r>
              <a:rPr lang="ru-RU" sz="2000" dirty="0">
                <a:latin typeface="Times New Roman" panose="02020603050405020304" pitchFamily="18" charset="0"/>
                <a:cs typeface="Times New Roman" panose="02020603050405020304" pitchFamily="18" charset="0"/>
              </a:rPr>
              <a:t>. </a:t>
            </a:r>
          </a:p>
          <a:p>
            <a:pPr algn="just"/>
            <a:r>
              <a:rPr lang="ru-RU" sz="2000" dirty="0" err="1">
                <a:latin typeface="Times New Roman" panose="02020603050405020304" pitchFamily="18" charset="0"/>
                <a:cs typeface="Times New Roman" panose="02020603050405020304" pitchFamily="18" charset="0"/>
              </a:rPr>
              <a:t>Месенхималық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көбінесе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мезодермадан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шыққан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түрлерінің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мультипотентті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Эпителий мен </a:t>
            </a:r>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айырмашылығы</a:t>
            </a:r>
            <a:r>
              <a:rPr lang="ru-RU" sz="2000" dirty="0">
                <a:latin typeface="Times New Roman" panose="02020603050405020304" pitchFamily="18" charset="0"/>
                <a:cs typeface="Times New Roman" panose="02020603050405020304" pitchFamily="18" charset="0"/>
              </a:rPr>
              <a:t> - эпителий </a:t>
            </a:r>
            <a:r>
              <a:rPr lang="ru-RU" sz="2000" dirty="0" err="1">
                <a:latin typeface="Times New Roman" panose="02020603050405020304" pitchFamily="18" charset="0"/>
                <a:cs typeface="Times New Roman" panose="02020603050405020304" pitchFamily="18" charset="0"/>
              </a:rPr>
              <a:t>жасушаларының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желілік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қуыстарын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мүшелерді</a:t>
            </a:r>
            <a:r>
              <a:rPr lang="ru-RU" sz="2000" dirty="0">
                <a:latin typeface="Times New Roman" panose="02020603050405020304" pitchFamily="18" charset="0"/>
                <a:cs typeface="Times New Roman" panose="02020603050405020304" pitchFamily="18" charset="0"/>
              </a:rPr>
              <a:t> жабу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саралануы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мезенхималық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дәнекер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шеміршек</a:t>
            </a:r>
            <a:r>
              <a:rPr lang="ru-RU" sz="2000" dirty="0">
                <a:latin typeface="Times New Roman" panose="02020603050405020304" pitchFamily="18" charset="0"/>
                <a:cs typeface="Times New Roman" panose="02020603050405020304" pitchFamily="18" charset="0"/>
              </a:rPr>
              <a:t>, май </a:t>
            </a:r>
            <a:r>
              <a:rPr lang="ru-RU" sz="2000" dirty="0" err="1">
                <a:latin typeface="Times New Roman" panose="02020603050405020304" pitchFamily="18" charset="0"/>
                <a:cs typeface="Times New Roman" panose="02020603050405020304" pitchFamily="18" charset="0"/>
              </a:rPr>
              <a:t>тіні</a:t>
            </a:r>
            <a:r>
              <a:rPr lang="ru-RU" sz="2000" dirty="0">
                <a:latin typeface="Times New Roman" panose="02020603050405020304" pitchFamily="18" charset="0"/>
                <a:cs typeface="Times New Roman" panose="02020603050405020304" pitchFamily="18" charset="0"/>
              </a:rPr>
              <a:t>, лимфа </a:t>
            </a:r>
            <a:r>
              <a:rPr lang="ru-RU" sz="2000" dirty="0" err="1">
                <a:latin typeface="Times New Roman" panose="02020603050405020304" pitchFamily="18" charset="0"/>
                <a:cs typeface="Times New Roman" panose="02020603050405020304" pitchFamily="18" charset="0"/>
              </a:rPr>
              <a:t>тіні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сияқты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түрлеріне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бөлінеді</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сүйек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тіндері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т.б</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81168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869DC1-4B97-47B7-8C3F-F87CE25FFC35}"/>
              </a:ext>
            </a:extLst>
          </p:cNvPr>
          <p:cNvSpPr txBox="1"/>
          <p:nvPr/>
        </p:nvSpPr>
        <p:spPr>
          <a:xfrm>
            <a:off x="1603717" y="730079"/>
            <a:ext cx="10086536" cy="5324535"/>
          </a:xfrm>
          <a:prstGeom prst="rect">
            <a:avLst/>
          </a:prstGeom>
          <a:noFill/>
        </p:spPr>
        <p:txBody>
          <a:bodyPr wrap="square">
            <a:spAutoFit/>
          </a:bodyPr>
          <a:lstStyle/>
          <a:p>
            <a:pPr algn="just"/>
            <a:r>
              <a:rPr lang="ru-RU" sz="2000" dirty="0">
                <a:latin typeface="Times New Roman" panose="02020603050405020304" pitchFamily="18" charset="0"/>
                <a:cs typeface="Times New Roman" panose="02020603050405020304" pitchFamily="18" charset="0"/>
              </a:rPr>
              <a:t>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дегеніміз</a:t>
            </a:r>
            <a:r>
              <a:rPr lang="ru-RU" sz="2000" dirty="0">
                <a:latin typeface="Times New Roman" panose="02020603050405020304" pitchFamily="18" charset="0"/>
                <a:cs typeface="Times New Roman" panose="02020603050405020304" pitchFamily="18" charset="0"/>
              </a:rPr>
              <a:t> не?</a:t>
            </a:r>
          </a:p>
          <a:p>
            <a:pPr algn="just"/>
            <a:endParaRPr lang="ru-RU" sz="2000" dirty="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организмдердің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біркелкі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тұрақты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тығыз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жертөле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мембранасына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бекітілген</a:t>
            </a:r>
            <a:r>
              <a:rPr lang="ru-RU" sz="2000" dirty="0">
                <a:latin typeface="Times New Roman" panose="02020603050405020304" pitchFamily="18" charset="0"/>
                <a:cs typeface="Times New Roman" panose="02020603050405020304" pitchFamily="18" charset="0"/>
              </a:rPr>
              <a:t>. Эпителий </a:t>
            </a:r>
            <a:r>
              <a:rPr lang="ru-RU" sz="2000" dirty="0" err="1">
                <a:latin typeface="Times New Roman" panose="02020603050405020304" pitchFamily="18" charset="0"/>
                <a:cs typeface="Times New Roman" panose="02020603050405020304" pitchFamily="18" charset="0"/>
              </a:rPr>
              <a:t>ұлпалары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сыртқы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бетін</a:t>
            </a:r>
            <a:r>
              <a:rPr lang="ru-RU" sz="2000" dirty="0">
                <a:latin typeface="Times New Roman" panose="02020603050405020304" pitchFamily="18" charset="0"/>
                <a:cs typeface="Times New Roman" panose="02020603050405020304" pitchFamily="18" charset="0"/>
              </a:rPr>
              <a:t>), ас </a:t>
            </a:r>
            <a:r>
              <a:rPr lang="ru-RU" sz="2000" dirty="0" err="1">
                <a:latin typeface="Times New Roman" panose="02020603050405020304" pitchFamily="18" charset="0"/>
                <a:cs typeface="Times New Roman" panose="02020603050405020304" pitchFamily="18" charset="0"/>
              </a:rPr>
              <a:t>қорыту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тыныс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урогенитальды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сияқты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мүшелерді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қамтиды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ұлпа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қуыстарын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түзеді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бездерді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құрайды</a:t>
            </a:r>
            <a:r>
              <a:rPr lang="ru-RU" sz="2000" dirty="0">
                <a:latin typeface="Times New Roman" panose="02020603050405020304" pitchFamily="18" charset="0"/>
                <a:cs typeface="Times New Roman" panose="02020603050405020304" pitchFamily="18" charset="0"/>
              </a:rPr>
              <a:t>. 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аваскулярлы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тамырлары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алмастыру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бөлінуі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қалпына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алады</a:t>
            </a:r>
            <a:r>
              <a:rPr lang="ru-RU" sz="2000" dirty="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Эпителийді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санына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пішініне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жіктеуге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санына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қарапайым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стратификацияланған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псевдостратталған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эпителийлердің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a:t>
            </a:r>
            <a:r>
              <a:rPr lang="ru-RU" sz="2000" dirty="0">
                <a:latin typeface="Times New Roman" panose="02020603050405020304" pitchFamily="18" charset="0"/>
                <a:cs typeface="Times New Roman" panose="02020603050405020304" pitchFamily="18" charset="0"/>
              </a:rPr>
              <a:t> бар. Эпителий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жертөле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мембранасынан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жайылып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қарапайым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эпителийде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қабатқа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орналасады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Егер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бірнеше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эпителийде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орналасса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стратификацияланған</a:t>
            </a:r>
            <a:r>
              <a:rPr lang="ru-RU" sz="2000" dirty="0">
                <a:latin typeface="Times New Roman" panose="02020603050405020304" pitchFamily="18" charset="0"/>
                <a:cs typeface="Times New Roman" panose="02020603050405020304" pitchFamily="18" charset="0"/>
              </a:rPr>
              <a:t> эпителий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Псевдостратталған</a:t>
            </a:r>
            <a:r>
              <a:rPr lang="ru-RU" sz="2000" dirty="0">
                <a:latin typeface="Times New Roman" panose="02020603050405020304" pitchFamily="18" charset="0"/>
                <a:cs typeface="Times New Roman" panose="02020603050405020304" pitchFamily="18" charset="0"/>
              </a:rPr>
              <a:t> эпителий </a:t>
            </a:r>
            <a:r>
              <a:rPr lang="ru-RU" sz="2000" dirty="0" err="1">
                <a:latin typeface="Times New Roman" panose="02020603050405020304" pitchFamily="18" charset="0"/>
                <a:cs typeface="Times New Roman" panose="02020603050405020304" pitchFamily="18" charset="0"/>
              </a:rPr>
              <a:t>бірнеше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қабаттары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псевдостратталған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эпителийдің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жасушалары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жертөле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мембранасымен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байланысқан</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6509666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61</TotalTime>
  <Words>1357</Words>
  <Application>Microsoft Office PowerPoint</Application>
  <PresentationFormat>Широкоэкранный</PresentationFormat>
  <Paragraphs>41</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Century Gothic</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Аршын Тленшиева</dc:creator>
  <cp:lastModifiedBy>Symbat</cp:lastModifiedBy>
  <cp:revision>6</cp:revision>
  <dcterms:created xsi:type="dcterms:W3CDTF">2021-03-01T09:52:17Z</dcterms:created>
  <dcterms:modified xsi:type="dcterms:W3CDTF">2021-03-01T04:19:32Z</dcterms:modified>
</cp:coreProperties>
</file>